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PT Sans Narrow"/>
      <p:regular r:id="rId26"/>
      <p:bold r:id="rId27"/>
    </p:embeddedFont>
    <p:embeddedFont>
      <p:font typeface="Merriweather"/>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ji9wCkJzKorRHMBK9dhv1+UFXS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Narrow-regular.fntdata"/><Relationship Id="rId25" Type="http://schemas.openxmlformats.org/officeDocument/2006/relationships/slide" Target="slides/slide21.xml"/><Relationship Id="rId28" Type="http://schemas.openxmlformats.org/officeDocument/2006/relationships/font" Target="fonts/Merriweather-regular.fntdata"/><Relationship Id="rId27" Type="http://schemas.openxmlformats.org/officeDocument/2006/relationships/font" Target="fonts/PTSansNarrow-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ae5e888d0_0_10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ae5e888d0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ae5e888d0_0_10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ae5e888d0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ae5e888d0_0_1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ae5e888d0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ae5e888d0_0_10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ae5e888d0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ae5e888d0_0_10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ae5e888d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ae5e888d0_0_10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ae5e888d0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ae5e888d0_0_10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ae5e888d0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ae5e888d0_0_10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ae5e888d0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ae5e888d0_0_1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ae5e888d0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ae5e888d0_0_1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ae5e888d0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5ae5e888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5ae5e88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ae5e888d0_0_1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ae5e888d0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ae5e888d0_0_1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ae5e888d0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ae5e888d0_0_10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ae5e888d0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ae5e888d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ae5e888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ae5e888d0_0_9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ae5e888d0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ae5e888d0_0_9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ae5e888d0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ae5e888d0_0_9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ae5e888d0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ae5e888d0_0_9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ae5e888d0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ae5e888d0_0_9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ae5e888d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g25ae5e888d0_0_885"/>
          <p:cNvCxnSpPr/>
          <p:nvPr/>
        </p:nvCxnSpPr>
        <p:spPr>
          <a:xfrm>
            <a:off x="9343647" y="4235850"/>
            <a:ext cx="7497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g25ae5e888d0_0_885"/>
          <p:cNvCxnSpPr/>
          <p:nvPr/>
        </p:nvCxnSpPr>
        <p:spPr>
          <a:xfrm>
            <a:off x="2100047" y="4211002"/>
            <a:ext cx="7497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g25ae5e888d0_0_885"/>
          <p:cNvGrpSpPr/>
          <p:nvPr/>
        </p:nvGrpSpPr>
        <p:grpSpPr>
          <a:xfrm>
            <a:off x="1338859" y="1362666"/>
            <a:ext cx="9515557" cy="203195"/>
            <a:chOff x="1346429" y="1011300"/>
            <a:chExt cx="6452100" cy="152400"/>
          </a:xfrm>
        </p:grpSpPr>
        <p:cxnSp>
          <p:nvCxnSpPr>
            <p:cNvPr id="13" name="Google Shape;13;g25ae5e888d0_0_885"/>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g25ae5e888d0_0_885"/>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g25ae5e888d0_0_885"/>
          <p:cNvGrpSpPr/>
          <p:nvPr/>
        </p:nvGrpSpPr>
        <p:grpSpPr>
          <a:xfrm>
            <a:off x="1338868" y="5292001"/>
            <a:ext cx="9515557" cy="203195"/>
            <a:chOff x="1346435" y="3969088"/>
            <a:chExt cx="6452100" cy="152400"/>
          </a:xfrm>
        </p:grpSpPr>
        <p:cxnSp>
          <p:nvCxnSpPr>
            <p:cNvPr id="16" name="Google Shape;16;g25ae5e888d0_0_885"/>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g25ae5e888d0_0_885"/>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g25ae5e888d0_0_885"/>
          <p:cNvSpPr txBox="1"/>
          <p:nvPr>
            <p:ph type="ctrTitle"/>
          </p:nvPr>
        </p:nvSpPr>
        <p:spPr>
          <a:xfrm>
            <a:off x="1338867" y="2335685"/>
            <a:ext cx="9515700" cy="13632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9" name="Google Shape;19;g25ae5e888d0_0_885"/>
          <p:cNvSpPr txBox="1"/>
          <p:nvPr>
            <p:ph idx="1" type="subTitle"/>
          </p:nvPr>
        </p:nvSpPr>
        <p:spPr>
          <a:xfrm>
            <a:off x="2849633" y="3800052"/>
            <a:ext cx="64941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0" name="Google Shape;20;g25ae5e888d0_0_8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g25ae5e888d0_0_931"/>
          <p:cNvSpPr/>
          <p:nvPr/>
        </p:nvSpPr>
        <p:spPr>
          <a:xfrm>
            <a:off x="-10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25ae5e888d0_0_931"/>
          <p:cNvSpPr txBox="1"/>
          <p:nvPr>
            <p:ph hasCustomPrompt="1" type="title"/>
          </p:nvPr>
        </p:nvSpPr>
        <p:spPr>
          <a:xfrm>
            <a:off x="415600" y="1739800"/>
            <a:ext cx="11360700" cy="20511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accent3"/>
              </a:buClr>
              <a:buSzPts val="17300"/>
              <a:buNone/>
              <a:defRPr sz="17300">
                <a:solidFill>
                  <a:schemeClr val="accent3"/>
                </a:solidFill>
              </a:defRPr>
            </a:lvl1pPr>
            <a:lvl2pPr lvl="1" algn="ctr">
              <a:spcBef>
                <a:spcPts val="0"/>
              </a:spcBef>
              <a:spcAft>
                <a:spcPts val="0"/>
              </a:spcAft>
              <a:buClr>
                <a:schemeClr val="accent3"/>
              </a:buClr>
              <a:buSzPts val="17300"/>
              <a:buNone/>
              <a:defRPr sz="17300">
                <a:solidFill>
                  <a:schemeClr val="accent3"/>
                </a:solidFill>
              </a:defRPr>
            </a:lvl2pPr>
            <a:lvl3pPr lvl="2" algn="ctr">
              <a:spcBef>
                <a:spcPts val="0"/>
              </a:spcBef>
              <a:spcAft>
                <a:spcPts val="0"/>
              </a:spcAft>
              <a:buClr>
                <a:schemeClr val="accent3"/>
              </a:buClr>
              <a:buSzPts val="17300"/>
              <a:buNone/>
              <a:defRPr sz="17300">
                <a:solidFill>
                  <a:schemeClr val="accent3"/>
                </a:solidFill>
              </a:defRPr>
            </a:lvl3pPr>
            <a:lvl4pPr lvl="3" algn="ctr">
              <a:spcBef>
                <a:spcPts val="0"/>
              </a:spcBef>
              <a:spcAft>
                <a:spcPts val="0"/>
              </a:spcAft>
              <a:buClr>
                <a:schemeClr val="accent3"/>
              </a:buClr>
              <a:buSzPts val="17300"/>
              <a:buNone/>
              <a:defRPr sz="17300">
                <a:solidFill>
                  <a:schemeClr val="accent3"/>
                </a:solidFill>
              </a:defRPr>
            </a:lvl4pPr>
            <a:lvl5pPr lvl="4" algn="ctr">
              <a:spcBef>
                <a:spcPts val="0"/>
              </a:spcBef>
              <a:spcAft>
                <a:spcPts val="0"/>
              </a:spcAft>
              <a:buClr>
                <a:schemeClr val="accent3"/>
              </a:buClr>
              <a:buSzPts val="17300"/>
              <a:buNone/>
              <a:defRPr sz="17300">
                <a:solidFill>
                  <a:schemeClr val="accent3"/>
                </a:solidFill>
              </a:defRPr>
            </a:lvl5pPr>
            <a:lvl6pPr lvl="5" algn="ctr">
              <a:spcBef>
                <a:spcPts val="0"/>
              </a:spcBef>
              <a:spcAft>
                <a:spcPts val="0"/>
              </a:spcAft>
              <a:buClr>
                <a:schemeClr val="accent3"/>
              </a:buClr>
              <a:buSzPts val="17300"/>
              <a:buNone/>
              <a:defRPr sz="17300">
                <a:solidFill>
                  <a:schemeClr val="accent3"/>
                </a:solidFill>
              </a:defRPr>
            </a:lvl6pPr>
            <a:lvl7pPr lvl="6" algn="ctr">
              <a:spcBef>
                <a:spcPts val="0"/>
              </a:spcBef>
              <a:spcAft>
                <a:spcPts val="0"/>
              </a:spcAft>
              <a:buClr>
                <a:schemeClr val="accent3"/>
              </a:buClr>
              <a:buSzPts val="17300"/>
              <a:buNone/>
              <a:defRPr sz="17300">
                <a:solidFill>
                  <a:schemeClr val="accent3"/>
                </a:solidFill>
              </a:defRPr>
            </a:lvl7pPr>
            <a:lvl8pPr lvl="7" algn="ctr">
              <a:spcBef>
                <a:spcPts val="0"/>
              </a:spcBef>
              <a:spcAft>
                <a:spcPts val="0"/>
              </a:spcAft>
              <a:buClr>
                <a:schemeClr val="accent3"/>
              </a:buClr>
              <a:buSzPts val="17300"/>
              <a:buNone/>
              <a:defRPr sz="17300">
                <a:solidFill>
                  <a:schemeClr val="accent3"/>
                </a:solidFill>
              </a:defRPr>
            </a:lvl8pPr>
            <a:lvl9pPr lvl="8" algn="ctr">
              <a:spcBef>
                <a:spcPts val="0"/>
              </a:spcBef>
              <a:spcAft>
                <a:spcPts val="0"/>
              </a:spcAft>
              <a:buClr>
                <a:schemeClr val="accent3"/>
              </a:buClr>
              <a:buSzPts val="17300"/>
              <a:buNone/>
              <a:defRPr sz="17300">
                <a:solidFill>
                  <a:schemeClr val="accent3"/>
                </a:solidFill>
              </a:defRPr>
            </a:lvl9pPr>
          </a:lstStyle>
          <a:p>
            <a:r>
              <a:t>xx%</a:t>
            </a:r>
          </a:p>
        </p:txBody>
      </p:sp>
      <p:sp>
        <p:nvSpPr>
          <p:cNvPr id="58" name="Google Shape;58;g25ae5e888d0_0_931"/>
          <p:cNvSpPr txBox="1"/>
          <p:nvPr>
            <p:ph idx="1" type="body"/>
          </p:nvPr>
        </p:nvSpPr>
        <p:spPr>
          <a:xfrm>
            <a:off x="415600" y="39942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9" name="Google Shape;59;g25ae5e888d0_0_9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g25ae5e888d0_0_9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g25ae5e888d0_0_9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64" name="Google Shape;64;g25ae5e888d0_0_9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5" name="Google Shape;65;g25ae5e888d0_0_93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g25ae5e888d0_0_93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25ae5e888d0_0_9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25ae5e888d0_0_897"/>
          <p:cNvSpPr/>
          <p:nvPr/>
        </p:nvSpPr>
        <p:spPr>
          <a:xfrm>
            <a:off x="-67" y="3429200"/>
            <a:ext cx="12192000" cy="34287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25ae5e888d0_0_897"/>
          <p:cNvSpPr txBox="1"/>
          <p:nvPr>
            <p:ph type="title"/>
          </p:nvPr>
        </p:nvSpPr>
        <p:spPr>
          <a:xfrm>
            <a:off x="415600" y="1086400"/>
            <a:ext cx="11428500" cy="12561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sp>
        <p:nvSpPr>
          <p:cNvPr id="24" name="Google Shape;24;g25ae5e888d0_0_8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25ae5e888d0_0_901"/>
          <p:cNvSpPr/>
          <p:nvPr/>
        </p:nvSpPr>
        <p:spPr>
          <a:xfrm>
            <a:off x="-100" y="6727600"/>
            <a:ext cx="12192000" cy="1305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5ae5e888d0_0_901"/>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8" name="Google Shape;28;g25ae5e888d0_0_901"/>
          <p:cNvSpPr txBox="1"/>
          <p:nvPr>
            <p:ph idx="1" type="body"/>
          </p:nvPr>
        </p:nvSpPr>
        <p:spPr>
          <a:xfrm>
            <a:off x="415600" y="1688433"/>
            <a:ext cx="11360700" cy="44037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9" name="Google Shape;29;g25ae5e888d0_0_90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25ae5e888d0_0_906"/>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g25ae5e888d0_0_906"/>
          <p:cNvSpPr txBox="1"/>
          <p:nvPr>
            <p:ph idx="1" type="body"/>
          </p:nvPr>
        </p:nvSpPr>
        <p:spPr>
          <a:xfrm>
            <a:off x="4156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3" name="Google Shape;33;g25ae5e888d0_0_906"/>
          <p:cNvSpPr txBox="1"/>
          <p:nvPr>
            <p:ph idx="2" type="body"/>
          </p:nvPr>
        </p:nvSpPr>
        <p:spPr>
          <a:xfrm>
            <a:off x="6443200" y="1688233"/>
            <a:ext cx="5333100" cy="44037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4" name="Google Shape;34;g25ae5e888d0_0_90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25ae5e888d0_0_911"/>
          <p:cNvSpPr txBox="1"/>
          <p:nvPr>
            <p:ph type="title"/>
          </p:nvPr>
        </p:nvSpPr>
        <p:spPr>
          <a:xfrm>
            <a:off x="415600" y="593367"/>
            <a:ext cx="11360700" cy="9432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7" name="Google Shape;37;g25ae5e888d0_0_9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25ae5e888d0_0_91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0" name="Google Shape;40;g25ae5e888d0_0_91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1" name="Google Shape;41;g25ae5e888d0_0_9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g25ae5e888d0_0_918"/>
          <p:cNvSpPr txBox="1"/>
          <p:nvPr>
            <p:ph type="title"/>
          </p:nvPr>
        </p:nvSpPr>
        <p:spPr>
          <a:xfrm>
            <a:off x="653667" y="701800"/>
            <a:ext cx="74847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dk2"/>
              </a:buClr>
              <a:buSzPts val="7200"/>
              <a:buNone/>
              <a:defRPr b="0" sz="7200">
                <a:solidFill>
                  <a:schemeClr val="dk2"/>
                </a:solidFill>
              </a:defRPr>
            </a:lvl1pPr>
            <a:lvl2pPr lvl="1">
              <a:spcBef>
                <a:spcPts val="0"/>
              </a:spcBef>
              <a:spcAft>
                <a:spcPts val="0"/>
              </a:spcAft>
              <a:buClr>
                <a:schemeClr val="dk2"/>
              </a:buClr>
              <a:buSzPts val="7200"/>
              <a:buNone/>
              <a:defRPr b="0" sz="7200">
                <a:solidFill>
                  <a:schemeClr val="dk2"/>
                </a:solidFill>
              </a:defRPr>
            </a:lvl2pPr>
            <a:lvl3pPr lvl="2">
              <a:spcBef>
                <a:spcPts val="0"/>
              </a:spcBef>
              <a:spcAft>
                <a:spcPts val="0"/>
              </a:spcAft>
              <a:buClr>
                <a:schemeClr val="dk2"/>
              </a:buClr>
              <a:buSzPts val="7200"/>
              <a:buNone/>
              <a:defRPr b="0" sz="7200">
                <a:solidFill>
                  <a:schemeClr val="dk2"/>
                </a:solidFill>
              </a:defRPr>
            </a:lvl3pPr>
            <a:lvl4pPr lvl="3">
              <a:spcBef>
                <a:spcPts val="0"/>
              </a:spcBef>
              <a:spcAft>
                <a:spcPts val="0"/>
              </a:spcAft>
              <a:buClr>
                <a:schemeClr val="dk2"/>
              </a:buClr>
              <a:buSzPts val="7200"/>
              <a:buNone/>
              <a:defRPr b="0" sz="7200">
                <a:solidFill>
                  <a:schemeClr val="dk2"/>
                </a:solidFill>
              </a:defRPr>
            </a:lvl4pPr>
            <a:lvl5pPr lvl="4">
              <a:spcBef>
                <a:spcPts val="0"/>
              </a:spcBef>
              <a:spcAft>
                <a:spcPts val="0"/>
              </a:spcAft>
              <a:buClr>
                <a:schemeClr val="dk2"/>
              </a:buClr>
              <a:buSzPts val="7200"/>
              <a:buNone/>
              <a:defRPr b="0" sz="7200">
                <a:solidFill>
                  <a:schemeClr val="dk2"/>
                </a:solidFill>
              </a:defRPr>
            </a:lvl5pPr>
            <a:lvl6pPr lvl="5">
              <a:spcBef>
                <a:spcPts val="0"/>
              </a:spcBef>
              <a:spcAft>
                <a:spcPts val="0"/>
              </a:spcAft>
              <a:buClr>
                <a:schemeClr val="dk2"/>
              </a:buClr>
              <a:buSzPts val="7200"/>
              <a:buNone/>
              <a:defRPr b="0" sz="7200">
                <a:solidFill>
                  <a:schemeClr val="dk2"/>
                </a:solidFill>
              </a:defRPr>
            </a:lvl6pPr>
            <a:lvl7pPr lvl="6">
              <a:spcBef>
                <a:spcPts val="0"/>
              </a:spcBef>
              <a:spcAft>
                <a:spcPts val="0"/>
              </a:spcAft>
              <a:buClr>
                <a:schemeClr val="dk2"/>
              </a:buClr>
              <a:buSzPts val="7200"/>
              <a:buNone/>
              <a:defRPr b="0" sz="7200">
                <a:solidFill>
                  <a:schemeClr val="dk2"/>
                </a:solidFill>
              </a:defRPr>
            </a:lvl7pPr>
            <a:lvl8pPr lvl="7">
              <a:spcBef>
                <a:spcPts val="0"/>
              </a:spcBef>
              <a:spcAft>
                <a:spcPts val="0"/>
              </a:spcAft>
              <a:buClr>
                <a:schemeClr val="dk2"/>
              </a:buClr>
              <a:buSzPts val="7200"/>
              <a:buNone/>
              <a:defRPr b="0" sz="7200">
                <a:solidFill>
                  <a:schemeClr val="dk2"/>
                </a:solidFill>
              </a:defRPr>
            </a:lvl8pPr>
            <a:lvl9pPr lvl="8">
              <a:spcBef>
                <a:spcPts val="0"/>
              </a:spcBef>
              <a:spcAft>
                <a:spcPts val="0"/>
              </a:spcAft>
              <a:buClr>
                <a:schemeClr val="dk2"/>
              </a:buClr>
              <a:buSzPts val="7200"/>
              <a:buNone/>
              <a:defRPr b="0" sz="7200">
                <a:solidFill>
                  <a:schemeClr val="dk2"/>
                </a:solidFill>
              </a:defRPr>
            </a:lvl9pPr>
          </a:lstStyle>
          <a:p/>
        </p:txBody>
      </p:sp>
      <p:sp>
        <p:nvSpPr>
          <p:cNvPr id="44" name="Google Shape;44;g25ae5e888d0_0_9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25ae5e888d0_0_921"/>
          <p:cNvSpPr/>
          <p:nvPr/>
        </p:nvSpPr>
        <p:spPr>
          <a:xfrm>
            <a:off x="6096000" y="0"/>
            <a:ext cx="6096000" cy="68580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7" name="Google Shape;47;g25ae5e888d0_0_921"/>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g25ae5e888d0_0_921"/>
          <p:cNvSpPr txBox="1"/>
          <p:nvPr>
            <p:ph type="title"/>
          </p:nvPr>
        </p:nvSpPr>
        <p:spPr>
          <a:xfrm>
            <a:off x="354000" y="1386233"/>
            <a:ext cx="5393700" cy="2234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9" name="Google Shape;49;g25ae5e888d0_0_921"/>
          <p:cNvSpPr txBox="1"/>
          <p:nvPr>
            <p:ph idx="1" type="subTitle"/>
          </p:nvPr>
        </p:nvSpPr>
        <p:spPr>
          <a:xfrm>
            <a:off x="354000" y="36358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g25ae5e888d0_0_921"/>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51" name="Google Shape;51;g25ae5e888d0_0_9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25ae5e888d0_0_928"/>
          <p:cNvSpPr txBox="1"/>
          <p:nvPr>
            <p:ph idx="1" type="body"/>
          </p:nvPr>
        </p:nvSpPr>
        <p:spPr>
          <a:xfrm>
            <a:off x="415600" y="56409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3200"/>
              <a:buFont typeface="PT Sans Narrow"/>
              <a:buNone/>
              <a:defRPr sz="3200">
                <a:latin typeface="PT Sans Narrow"/>
                <a:ea typeface="PT Sans Narrow"/>
                <a:cs typeface="PT Sans Narrow"/>
                <a:sym typeface="PT Sans Narrow"/>
              </a:defRPr>
            </a:lvl1pPr>
          </a:lstStyle>
          <a:p/>
        </p:txBody>
      </p:sp>
      <p:sp>
        <p:nvSpPr>
          <p:cNvPr id="54" name="Google Shape;54;g25ae5e888d0_0_9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g25ae5e888d0_0_881"/>
          <p:cNvSpPr txBox="1"/>
          <p:nvPr>
            <p:ph type="title"/>
          </p:nvPr>
        </p:nvSpPr>
        <p:spPr>
          <a:xfrm>
            <a:off x="415600" y="593367"/>
            <a:ext cx="11360700" cy="9432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4800"/>
              <a:buFont typeface="PT Sans Narrow"/>
              <a:buNone/>
              <a:defRPr b="1" sz="4800">
                <a:solidFill>
                  <a:schemeClr val="accent1"/>
                </a:solidFill>
                <a:latin typeface="PT Sans Narrow"/>
                <a:ea typeface="PT Sans Narrow"/>
                <a:cs typeface="PT Sans Narrow"/>
                <a:sym typeface="PT Sans Narrow"/>
              </a:defRPr>
            </a:lvl9pPr>
          </a:lstStyle>
          <a:p/>
        </p:txBody>
      </p:sp>
      <p:sp>
        <p:nvSpPr>
          <p:cNvPr id="7" name="Google Shape;7;g25ae5e888d0_0_881"/>
          <p:cNvSpPr txBox="1"/>
          <p:nvPr>
            <p:ph idx="1" type="body"/>
          </p:nvPr>
        </p:nvSpPr>
        <p:spPr>
          <a:xfrm>
            <a:off x="415600" y="1688433"/>
            <a:ext cx="11360700" cy="44037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Open Sans"/>
              <a:buChar char="●"/>
              <a:defRPr sz="2400">
                <a:solidFill>
                  <a:schemeClr val="dk2"/>
                </a:solidFill>
                <a:latin typeface="Open Sans"/>
                <a:ea typeface="Open Sans"/>
                <a:cs typeface="Open Sans"/>
                <a:sym typeface="Open Sans"/>
              </a:defRPr>
            </a:lvl1pPr>
            <a:lvl2pPr indent="-349250" lvl="1" marL="914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2pPr>
            <a:lvl3pPr indent="-349250" lvl="2" marL="1371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3pPr>
            <a:lvl4pPr indent="-349250" lvl="3" marL="1828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4pPr>
            <a:lvl5pPr indent="-349250" lvl="4" marL="22860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5pPr>
            <a:lvl6pPr indent="-349250" lvl="5" marL="27432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6pPr>
            <a:lvl7pPr indent="-349250" lvl="6" marL="32004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7pPr>
            <a:lvl8pPr indent="-349250" lvl="7" marL="36576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8pPr>
            <a:lvl9pPr indent="-349250" lvl="8" marL="4114800">
              <a:lnSpc>
                <a:spcPct val="115000"/>
              </a:lnSpc>
              <a:spcBef>
                <a:spcPts val="0"/>
              </a:spcBef>
              <a:spcAft>
                <a:spcPts val="0"/>
              </a:spcAft>
              <a:buClr>
                <a:schemeClr val="dk2"/>
              </a:buClr>
              <a:buSzPts val="1900"/>
              <a:buFont typeface="Open Sans"/>
              <a:buChar char="■"/>
              <a:defRPr sz="1900">
                <a:solidFill>
                  <a:schemeClr val="dk2"/>
                </a:solidFill>
                <a:latin typeface="Open Sans"/>
                <a:ea typeface="Open Sans"/>
                <a:cs typeface="Open Sans"/>
                <a:sym typeface="Open Sans"/>
              </a:defRPr>
            </a:lvl9pPr>
          </a:lstStyle>
          <a:p/>
        </p:txBody>
      </p:sp>
      <p:sp>
        <p:nvSpPr>
          <p:cNvPr id="8" name="Google Shape;8;g25ae5e888d0_0_8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Open Sans"/>
                <a:ea typeface="Open Sans"/>
                <a:cs typeface="Open Sans"/>
                <a:sym typeface="Open Sans"/>
              </a:defRPr>
            </a:lvl1pPr>
            <a:lvl2pPr lvl="1" algn="r">
              <a:buNone/>
              <a:defRPr sz="1300">
                <a:solidFill>
                  <a:schemeClr val="dk2"/>
                </a:solidFill>
                <a:latin typeface="Open Sans"/>
                <a:ea typeface="Open Sans"/>
                <a:cs typeface="Open Sans"/>
                <a:sym typeface="Open Sans"/>
              </a:defRPr>
            </a:lvl2pPr>
            <a:lvl3pPr lvl="2" algn="r">
              <a:buNone/>
              <a:defRPr sz="1300">
                <a:solidFill>
                  <a:schemeClr val="dk2"/>
                </a:solidFill>
                <a:latin typeface="Open Sans"/>
                <a:ea typeface="Open Sans"/>
                <a:cs typeface="Open Sans"/>
                <a:sym typeface="Open Sans"/>
              </a:defRPr>
            </a:lvl3pPr>
            <a:lvl4pPr lvl="3" algn="r">
              <a:buNone/>
              <a:defRPr sz="1300">
                <a:solidFill>
                  <a:schemeClr val="dk2"/>
                </a:solidFill>
                <a:latin typeface="Open Sans"/>
                <a:ea typeface="Open Sans"/>
                <a:cs typeface="Open Sans"/>
                <a:sym typeface="Open Sans"/>
              </a:defRPr>
            </a:lvl4pPr>
            <a:lvl5pPr lvl="4" algn="r">
              <a:buNone/>
              <a:defRPr sz="1300">
                <a:solidFill>
                  <a:schemeClr val="dk2"/>
                </a:solidFill>
                <a:latin typeface="Open Sans"/>
                <a:ea typeface="Open Sans"/>
                <a:cs typeface="Open Sans"/>
                <a:sym typeface="Open Sans"/>
              </a:defRPr>
            </a:lvl5pPr>
            <a:lvl6pPr lvl="5" algn="r">
              <a:buNone/>
              <a:defRPr sz="1300">
                <a:solidFill>
                  <a:schemeClr val="dk2"/>
                </a:solidFill>
                <a:latin typeface="Open Sans"/>
                <a:ea typeface="Open Sans"/>
                <a:cs typeface="Open Sans"/>
                <a:sym typeface="Open Sans"/>
              </a:defRPr>
            </a:lvl6pPr>
            <a:lvl7pPr lvl="6" algn="r">
              <a:buNone/>
              <a:defRPr sz="1300">
                <a:solidFill>
                  <a:schemeClr val="dk2"/>
                </a:solidFill>
                <a:latin typeface="Open Sans"/>
                <a:ea typeface="Open Sans"/>
                <a:cs typeface="Open Sans"/>
                <a:sym typeface="Open Sans"/>
              </a:defRPr>
            </a:lvl7pPr>
            <a:lvl8pPr lvl="7" algn="r">
              <a:buNone/>
              <a:defRPr sz="1300">
                <a:solidFill>
                  <a:schemeClr val="dk2"/>
                </a:solidFill>
                <a:latin typeface="Open Sans"/>
                <a:ea typeface="Open Sans"/>
                <a:cs typeface="Open Sans"/>
                <a:sym typeface="Open Sans"/>
              </a:defRPr>
            </a:lvl8pPr>
            <a:lvl9pPr lvl="8" algn="r">
              <a:buNone/>
              <a:defRPr sz="13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censusreporter.org/topics/citizenshi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ensusreporter.org/tables/B04004/" TargetMode="External"/><Relationship Id="rId4" Type="http://schemas.openxmlformats.org/officeDocument/2006/relationships/hyperlink" Target="https://censusreporter.org/topics/ancest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1338867" y="2335685"/>
            <a:ext cx="9515700" cy="1363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ACF Project 2 - </a:t>
            </a:r>
            <a:r>
              <a:rPr lang="en-US"/>
              <a:t>Census</a:t>
            </a:r>
            <a:r>
              <a:rPr lang="en-US"/>
              <a:t> Data </a:t>
            </a:r>
            <a:endParaRPr/>
          </a:p>
        </p:txBody>
      </p:sp>
      <p:sp>
        <p:nvSpPr>
          <p:cNvPr id="73" name="Google Shape;73;p1"/>
          <p:cNvSpPr txBox="1"/>
          <p:nvPr>
            <p:ph idx="1" type="subTitle"/>
          </p:nvPr>
        </p:nvSpPr>
        <p:spPr>
          <a:xfrm>
            <a:off x="2689800" y="4025675"/>
            <a:ext cx="6812400" cy="1056900"/>
          </a:xfrm>
          <a:prstGeom prst="rect">
            <a:avLst/>
          </a:prstGeom>
          <a:noFill/>
          <a:ln>
            <a:noFill/>
          </a:ln>
        </p:spPr>
        <p:txBody>
          <a:bodyPr anchorCtr="0" anchor="t" bIns="45700" lIns="91425" spcFirstLastPara="1" rIns="91425" wrap="square" tIns="45700">
            <a:normAutofit fontScale="32500" lnSpcReduction="10000"/>
          </a:bodyPr>
          <a:lstStyle/>
          <a:p>
            <a:pPr indent="0" lvl="0" marL="0" rtl="0" algn="ctr">
              <a:spcBef>
                <a:spcPts val="0"/>
              </a:spcBef>
              <a:spcAft>
                <a:spcPts val="0"/>
              </a:spcAft>
              <a:buClr>
                <a:schemeClr val="dk1"/>
              </a:buClr>
              <a:buSzPct val="100000"/>
              <a:buNone/>
            </a:pPr>
            <a:r>
              <a:rPr lang="en-US" sz="6000"/>
              <a:t>Berkshire, Franklin, and Hampshire Counties</a:t>
            </a:r>
            <a:endParaRPr sz="6000"/>
          </a:p>
          <a:p>
            <a:pPr indent="0" lvl="0" marL="0" rtl="0" algn="ctr">
              <a:spcBef>
                <a:spcPts val="0"/>
              </a:spcBef>
              <a:spcAft>
                <a:spcPts val="0"/>
              </a:spcAft>
              <a:buClr>
                <a:schemeClr val="dk1"/>
              </a:buClr>
              <a:buSzPct val="133333"/>
              <a:buNone/>
            </a:pPr>
            <a:r>
              <a:t/>
            </a:r>
            <a:endParaRPr sz="4500"/>
          </a:p>
          <a:p>
            <a:pPr indent="0" lvl="0" marL="0" rtl="0" algn="ctr">
              <a:spcBef>
                <a:spcPts val="0"/>
              </a:spcBef>
              <a:spcAft>
                <a:spcPts val="0"/>
              </a:spcAft>
              <a:buClr>
                <a:schemeClr val="dk1"/>
              </a:buClr>
              <a:buSzPct val="133333"/>
              <a:buFont typeface="Calibri"/>
              <a:buNone/>
            </a:pPr>
            <a:r>
              <a:rPr lang="en-US" sz="4500"/>
              <a:t>Bella Davies</a:t>
            </a:r>
            <a:endParaRPr sz="4500"/>
          </a:p>
          <a:p>
            <a:pPr indent="0" lvl="0" marL="0" rtl="0" algn="ctr">
              <a:lnSpc>
                <a:spcPct val="90000"/>
              </a:lnSpc>
              <a:spcBef>
                <a:spcPts val="0"/>
              </a:spcBef>
              <a:spcAft>
                <a:spcPts val="0"/>
              </a:spcAft>
              <a:buClr>
                <a:schemeClr val="dk1"/>
              </a:buClr>
              <a:buSzPct val="40000"/>
              <a:buNone/>
            </a:pPr>
            <a:r>
              <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25ae5e888d0_0_1002"/>
          <p:cNvPicPr preferRelativeResize="0"/>
          <p:nvPr/>
        </p:nvPicPr>
        <p:blipFill>
          <a:blip r:embed="rId3">
            <a:alphaModFix/>
          </a:blip>
          <a:stretch>
            <a:fillRect/>
          </a:stretch>
        </p:blipFill>
        <p:spPr>
          <a:xfrm>
            <a:off x="126888" y="1347117"/>
            <a:ext cx="4186753" cy="2687894"/>
          </a:xfrm>
          <a:prstGeom prst="rect">
            <a:avLst/>
          </a:prstGeom>
          <a:noFill/>
          <a:ln>
            <a:noFill/>
          </a:ln>
        </p:spPr>
      </p:pic>
      <p:pic>
        <p:nvPicPr>
          <p:cNvPr id="133" name="Google Shape;133;g25ae5e888d0_0_1002"/>
          <p:cNvPicPr preferRelativeResize="0"/>
          <p:nvPr/>
        </p:nvPicPr>
        <p:blipFill>
          <a:blip r:embed="rId4">
            <a:alphaModFix/>
          </a:blip>
          <a:stretch>
            <a:fillRect/>
          </a:stretch>
        </p:blipFill>
        <p:spPr>
          <a:xfrm>
            <a:off x="1297724" y="4056429"/>
            <a:ext cx="4213364" cy="2720021"/>
          </a:xfrm>
          <a:prstGeom prst="rect">
            <a:avLst/>
          </a:prstGeom>
          <a:noFill/>
          <a:ln>
            <a:noFill/>
          </a:ln>
        </p:spPr>
      </p:pic>
      <p:pic>
        <p:nvPicPr>
          <p:cNvPr id="134" name="Google Shape;134;g25ae5e888d0_0_1002"/>
          <p:cNvPicPr preferRelativeResize="0"/>
          <p:nvPr/>
        </p:nvPicPr>
        <p:blipFill>
          <a:blip r:embed="rId5">
            <a:alphaModFix/>
          </a:blip>
          <a:stretch>
            <a:fillRect/>
          </a:stretch>
        </p:blipFill>
        <p:spPr>
          <a:xfrm>
            <a:off x="3953604" y="1325700"/>
            <a:ext cx="4248845" cy="2730729"/>
          </a:xfrm>
          <a:prstGeom prst="rect">
            <a:avLst/>
          </a:prstGeom>
          <a:noFill/>
          <a:ln>
            <a:noFill/>
          </a:ln>
        </p:spPr>
      </p:pic>
      <p:pic>
        <p:nvPicPr>
          <p:cNvPr id="135" name="Google Shape;135;g25ae5e888d0_0_1002"/>
          <p:cNvPicPr preferRelativeResize="0"/>
          <p:nvPr/>
        </p:nvPicPr>
        <p:blipFill>
          <a:blip r:embed="rId6">
            <a:alphaModFix/>
          </a:blip>
          <a:stretch>
            <a:fillRect/>
          </a:stretch>
        </p:blipFill>
        <p:spPr>
          <a:xfrm>
            <a:off x="5511099" y="4190443"/>
            <a:ext cx="3999580" cy="2586006"/>
          </a:xfrm>
          <a:prstGeom prst="rect">
            <a:avLst/>
          </a:prstGeom>
          <a:noFill/>
          <a:ln>
            <a:noFill/>
          </a:ln>
        </p:spPr>
      </p:pic>
      <p:pic>
        <p:nvPicPr>
          <p:cNvPr id="136" name="Google Shape;136;g25ae5e888d0_0_1002"/>
          <p:cNvPicPr preferRelativeResize="0"/>
          <p:nvPr/>
        </p:nvPicPr>
        <p:blipFill>
          <a:blip r:embed="rId7">
            <a:alphaModFix/>
          </a:blip>
          <a:stretch>
            <a:fillRect/>
          </a:stretch>
        </p:blipFill>
        <p:spPr>
          <a:xfrm>
            <a:off x="7842878" y="1325700"/>
            <a:ext cx="4222234" cy="2730729"/>
          </a:xfrm>
          <a:prstGeom prst="rect">
            <a:avLst/>
          </a:prstGeom>
          <a:noFill/>
          <a:ln>
            <a:noFill/>
          </a:ln>
        </p:spPr>
      </p:pic>
      <p:sp>
        <p:nvSpPr>
          <p:cNvPr id="137" name="Google Shape;137;g25ae5e888d0_0_1002"/>
          <p:cNvSpPr txBox="1"/>
          <p:nvPr>
            <p:ph type="title"/>
          </p:nvPr>
        </p:nvSpPr>
        <p:spPr>
          <a:xfrm>
            <a:off x="541650" y="0"/>
            <a:ext cx="111087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SzPts val="891"/>
              <a:buNone/>
            </a:pPr>
            <a:r>
              <a:rPr lang="en-US" sz="4020"/>
              <a:t>B04004 - People Reporting Single Ancestry </a:t>
            </a:r>
            <a:endParaRPr sz="4020"/>
          </a:p>
          <a:p>
            <a:pPr indent="0" lvl="0" marL="0" rtl="0" algn="ctr">
              <a:spcBef>
                <a:spcPts val="0"/>
              </a:spcBef>
              <a:spcAft>
                <a:spcPts val="0"/>
              </a:spcAft>
              <a:buSzPct val="32781"/>
              <a:buNone/>
            </a:pPr>
            <a:r>
              <a:rPr lang="en-US" sz="3020"/>
              <a:t>(Pt. 1 of 2. Distribution of Ancestries Across All Sub Counties or Towns within </a:t>
            </a:r>
            <a:endParaRPr sz="3020"/>
          </a:p>
          <a:p>
            <a:pPr indent="0" lvl="0" marL="0" rtl="0" algn="ctr">
              <a:spcBef>
                <a:spcPts val="0"/>
              </a:spcBef>
              <a:spcAft>
                <a:spcPts val="0"/>
              </a:spcAft>
              <a:buSzPct val="32781"/>
              <a:buNone/>
            </a:pPr>
            <a:r>
              <a:rPr lang="en-US" sz="3020"/>
              <a:t>Berkshire, Franklin, and Hampshire)</a:t>
            </a:r>
            <a:endParaRPr sz="302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25ae5e888d0_0_1019"/>
          <p:cNvPicPr preferRelativeResize="0"/>
          <p:nvPr/>
        </p:nvPicPr>
        <p:blipFill>
          <a:blip r:embed="rId3">
            <a:alphaModFix/>
          </a:blip>
          <a:stretch>
            <a:fillRect/>
          </a:stretch>
        </p:blipFill>
        <p:spPr>
          <a:xfrm>
            <a:off x="1371217" y="1580075"/>
            <a:ext cx="4735361" cy="2584875"/>
          </a:xfrm>
          <a:prstGeom prst="rect">
            <a:avLst/>
          </a:prstGeom>
          <a:noFill/>
          <a:ln>
            <a:noFill/>
          </a:ln>
        </p:spPr>
      </p:pic>
      <p:pic>
        <p:nvPicPr>
          <p:cNvPr id="143" name="Google Shape;143;g25ae5e888d0_0_1019"/>
          <p:cNvPicPr preferRelativeResize="0"/>
          <p:nvPr/>
        </p:nvPicPr>
        <p:blipFill>
          <a:blip r:embed="rId4">
            <a:alphaModFix/>
          </a:blip>
          <a:stretch>
            <a:fillRect/>
          </a:stretch>
        </p:blipFill>
        <p:spPr>
          <a:xfrm>
            <a:off x="6106575" y="1580075"/>
            <a:ext cx="4714200" cy="2584875"/>
          </a:xfrm>
          <a:prstGeom prst="rect">
            <a:avLst/>
          </a:prstGeom>
          <a:noFill/>
          <a:ln>
            <a:noFill/>
          </a:ln>
        </p:spPr>
      </p:pic>
      <p:pic>
        <p:nvPicPr>
          <p:cNvPr id="144" name="Google Shape;144;g25ae5e888d0_0_1019"/>
          <p:cNvPicPr preferRelativeResize="0"/>
          <p:nvPr/>
        </p:nvPicPr>
        <p:blipFill>
          <a:blip r:embed="rId5">
            <a:alphaModFix/>
          </a:blip>
          <a:stretch>
            <a:fillRect/>
          </a:stretch>
        </p:blipFill>
        <p:spPr>
          <a:xfrm>
            <a:off x="1392375" y="4164950"/>
            <a:ext cx="4714200" cy="2593514"/>
          </a:xfrm>
          <a:prstGeom prst="rect">
            <a:avLst/>
          </a:prstGeom>
          <a:noFill/>
          <a:ln>
            <a:noFill/>
          </a:ln>
        </p:spPr>
      </p:pic>
      <p:pic>
        <p:nvPicPr>
          <p:cNvPr id="145" name="Google Shape;145;g25ae5e888d0_0_1019"/>
          <p:cNvPicPr preferRelativeResize="0"/>
          <p:nvPr/>
        </p:nvPicPr>
        <p:blipFill>
          <a:blip r:embed="rId6">
            <a:alphaModFix/>
          </a:blip>
          <a:stretch>
            <a:fillRect/>
          </a:stretch>
        </p:blipFill>
        <p:spPr>
          <a:xfrm>
            <a:off x="6106573" y="4164948"/>
            <a:ext cx="4714200" cy="2563893"/>
          </a:xfrm>
          <a:prstGeom prst="rect">
            <a:avLst/>
          </a:prstGeom>
          <a:noFill/>
          <a:ln>
            <a:noFill/>
          </a:ln>
        </p:spPr>
      </p:pic>
      <p:sp>
        <p:nvSpPr>
          <p:cNvPr id="146" name="Google Shape;146;g25ae5e888d0_0_1019"/>
          <p:cNvSpPr txBox="1"/>
          <p:nvPr>
            <p:ph type="title"/>
          </p:nvPr>
        </p:nvSpPr>
        <p:spPr>
          <a:xfrm>
            <a:off x="377700" y="254375"/>
            <a:ext cx="111087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SzPts val="891"/>
              <a:buNone/>
            </a:pPr>
            <a:r>
              <a:rPr lang="en-US" sz="4020"/>
              <a:t>B04004 - People Reporting Single Ancestry </a:t>
            </a:r>
            <a:endParaRPr sz="4020"/>
          </a:p>
          <a:p>
            <a:pPr indent="0" lvl="0" marL="0" rtl="0" algn="ctr">
              <a:spcBef>
                <a:spcPts val="0"/>
              </a:spcBef>
              <a:spcAft>
                <a:spcPts val="0"/>
              </a:spcAft>
              <a:buSzPct val="32781"/>
              <a:buNone/>
            </a:pPr>
            <a:r>
              <a:rPr lang="en-US" sz="3020"/>
              <a:t>(Pt. 2 of 2. Distribution of Ancestries Across All Sub Counties or Towns within </a:t>
            </a:r>
            <a:endParaRPr sz="3020"/>
          </a:p>
          <a:p>
            <a:pPr indent="0" lvl="0" marL="0" rtl="0" algn="ctr">
              <a:spcBef>
                <a:spcPts val="0"/>
              </a:spcBef>
              <a:spcAft>
                <a:spcPts val="0"/>
              </a:spcAft>
              <a:buSzPct val="32781"/>
              <a:buNone/>
            </a:pPr>
            <a:r>
              <a:rPr lang="en-US" sz="3020"/>
              <a:t>Berkshire, Franklin, and Hampshire)</a:t>
            </a:r>
            <a:endParaRPr sz="30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5ae5e888d0_0_11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52425" lvl="0" marL="457200" rtl="0" algn="l">
              <a:spcBef>
                <a:spcPts val="1000"/>
              </a:spcBef>
              <a:spcAft>
                <a:spcPts val="0"/>
              </a:spcAft>
              <a:buClr>
                <a:srgbClr val="222222"/>
              </a:buClr>
              <a:buSzPts val="1950"/>
              <a:buFont typeface="Merriweather"/>
              <a:buChar char="●"/>
            </a:pPr>
            <a:r>
              <a:rPr lang="en-US" sz="1950">
                <a:solidFill>
                  <a:srgbClr val="222222"/>
                </a:solidFill>
                <a:highlight>
                  <a:srgbClr val="FFFFFF"/>
                </a:highlight>
                <a:latin typeface="Merriweather"/>
                <a:ea typeface="Merriweather"/>
                <a:cs typeface="Merriweather"/>
                <a:sym typeface="Merriweather"/>
              </a:rPr>
              <a:t>From the Census Reporter </a:t>
            </a:r>
            <a:r>
              <a:rPr lang="en-US" sz="1950" u="sng">
                <a:solidFill>
                  <a:schemeClr val="hlink"/>
                </a:solidFill>
                <a:highlight>
                  <a:srgbClr val="FFFFFF"/>
                </a:highlight>
                <a:latin typeface="Merriweather"/>
                <a:ea typeface="Merriweather"/>
                <a:cs typeface="Merriweather"/>
                <a:sym typeface="Merriweather"/>
                <a:hlinkClick r:id="rId3"/>
              </a:rPr>
              <a:t>website</a:t>
            </a:r>
            <a:r>
              <a:rPr lang="en-US" sz="1950">
                <a:solidFill>
                  <a:srgbClr val="222222"/>
                </a:solidFill>
                <a:highlight>
                  <a:srgbClr val="FFFFFF"/>
                </a:highlight>
                <a:latin typeface="Merriweather"/>
                <a:ea typeface="Merriweather"/>
                <a:cs typeface="Merriweather"/>
                <a:sym typeface="Merriweather"/>
              </a:rPr>
              <a:t>:</a:t>
            </a:r>
            <a:endParaRPr sz="1950">
              <a:solidFill>
                <a:srgbClr val="222222"/>
              </a:solidFill>
              <a:highlight>
                <a:srgbClr val="FFFFFF"/>
              </a:highlight>
              <a:latin typeface="Merriweather"/>
              <a:ea typeface="Merriweather"/>
              <a:cs typeface="Merriweather"/>
              <a:sym typeface="Merriweather"/>
            </a:endParaRPr>
          </a:p>
          <a:p>
            <a:pPr indent="-352425" lvl="1" marL="914400" rtl="0" algn="l">
              <a:spcBef>
                <a:spcPts val="1000"/>
              </a:spcBef>
              <a:spcAft>
                <a:spcPts val="0"/>
              </a:spcAft>
              <a:buClr>
                <a:srgbClr val="222222"/>
              </a:buClr>
              <a:buSzPts val="1950"/>
              <a:buFont typeface="Merriweather"/>
              <a:buChar char="○"/>
            </a:pPr>
            <a:r>
              <a:rPr lang="en-US" sz="1950">
                <a:solidFill>
                  <a:srgbClr val="222222"/>
                </a:solidFill>
                <a:highlight>
                  <a:srgbClr val="FFFFFF"/>
                </a:highlight>
                <a:latin typeface="Merriweather"/>
                <a:ea typeface="Merriweather"/>
                <a:cs typeface="Merriweather"/>
                <a:sym typeface="Merriweather"/>
              </a:rPr>
              <a:t>Separately from asking about citizenship, the ACS (American Community Survey) asks about each person the location of their birth, be it a state in the U.S. or another country.</a:t>
            </a:r>
            <a:endParaRPr sz="1950">
              <a:solidFill>
                <a:srgbClr val="222222"/>
              </a:solidFill>
              <a:highlight>
                <a:srgbClr val="FFFFFF"/>
              </a:highlight>
              <a:latin typeface="Merriweather"/>
              <a:ea typeface="Merriweather"/>
              <a:cs typeface="Merriweather"/>
              <a:sym typeface="Merriweather"/>
            </a:endParaRPr>
          </a:p>
          <a:p>
            <a:pPr indent="-352425" lvl="1" marL="914400" rtl="0" algn="l">
              <a:spcBef>
                <a:spcPts val="1000"/>
              </a:spcBef>
              <a:spcAft>
                <a:spcPts val="0"/>
              </a:spcAft>
              <a:buClr>
                <a:srgbClr val="222222"/>
              </a:buClr>
              <a:buSzPts val="1950"/>
              <a:buFont typeface="Merriweather"/>
              <a:buChar char="○"/>
            </a:pPr>
            <a:r>
              <a:rPr lang="en-US" sz="1950">
                <a:solidFill>
                  <a:srgbClr val="222222"/>
                </a:solidFill>
                <a:highlight>
                  <a:srgbClr val="FFFFFF"/>
                </a:highlight>
                <a:latin typeface="Merriweather"/>
                <a:ea typeface="Merriweather"/>
                <a:cs typeface="Merriweather"/>
                <a:sym typeface="Merriweather"/>
              </a:rPr>
              <a:t>A person who is born in the U.S., </a:t>
            </a:r>
            <a:r>
              <a:rPr lang="en-US" sz="1950">
                <a:solidFill>
                  <a:srgbClr val="222222"/>
                </a:solidFill>
                <a:highlight>
                  <a:srgbClr val="FFFFFF"/>
                </a:highlight>
                <a:latin typeface="Merriweather"/>
                <a:ea typeface="Merriweather"/>
                <a:cs typeface="Merriweather"/>
                <a:sym typeface="Merriweather"/>
              </a:rPr>
              <a:t>Puerto Rico, American Samoa, Guam, the Commonwealth of the Northern Mariana Islands, or the US Virgin Islands</a:t>
            </a:r>
            <a:r>
              <a:rPr lang="en-US" sz="1950">
                <a:solidFill>
                  <a:srgbClr val="222222"/>
                </a:solidFill>
                <a:highlight>
                  <a:srgbClr val="FFFFFF"/>
                </a:highlight>
                <a:latin typeface="Merriweather"/>
                <a:ea typeface="Merriweather"/>
                <a:cs typeface="Merriweather"/>
                <a:sym typeface="Merriweather"/>
              </a:rPr>
              <a:t> is "native," as well as those born in a foreign country who have at least one parent who is a U.S. citizen. </a:t>
            </a:r>
            <a:endParaRPr sz="1950">
              <a:solidFill>
                <a:srgbClr val="222222"/>
              </a:solidFill>
              <a:highlight>
                <a:srgbClr val="FFFFFF"/>
              </a:highlight>
              <a:latin typeface="Merriweather"/>
              <a:ea typeface="Merriweather"/>
              <a:cs typeface="Merriweather"/>
              <a:sym typeface="Merriweather"/>
            </a:endParaRPr>
          </a:p>
          <a:p>
            <a:pPr indent="-352425" lvl="1" marL="914400" rtl="0" algn="l">
              <a:spcBef>
                <a:spcPts val="1000"/>
              </a:spcBef>
              <a:spcAft>
                <a:spcPts val="0"/>
              </a:spcAft>
              <a:buClr>
                <a:srgbClr val="222222"/>
              </a:buClr>
              <a:buSzPts val="1950"/>
              <a:buFont typeface="Merriweather"/>
              <a:buChar char="○"/>
            </a:pPr>
            <a:r>
              <a:rPr lang="en-US" sz="1950">
                <a:solidFill>
                  <a:srgbClr val="222222"/>
                </a:solidFill>
                <a:highlight>
                  <a:srgbClr val="FFFFFF"/>
                </a:highlight>
                <a:latin typeface="Merriweather"/>
                <a:ea typeface="Merriweather"/>
                <a:cs typeface="Merriweather"/>
                <a:sym typeface="Merriweather"/>
              </a:rPr>
              <a:t>People who are not "native" are classified as "foreign born," and may be either a "naturalized citizen" or not a citizen.</a:t>
            </a:r>
            <a:endParaRPr sz="1950">
              <a:solidFill>
                <a:srgbClr val="222222"/>
              </a:solidFill>
              <a:highlight>
                <a:srgbClr val="FFFFFF"/>
              </a:highlight>
              <a:latin typeface="Merriweather"/>
              <a:ea typeface="Merriweather"/>
              <a:cs typeface="Merriweather"/>
              <a:sym typeface="Merriweather"/>
            </a:endParaRPr>
          </a:p>
        </p:txBody>
      </p:sp>
      <p:sp>
        <p:nvSpPr>
          <p:cNvPr id="152" name="Google Shape;152;g25ae5e888d0_0_11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5ae5e888d0_0_1045"/>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20"/>
              <a:t>Berkshire County</a:t>
            </a:r>
            <a:endParaRPr sz="3320"/>
          </a:p>
        </p:txBody>
      </p:sp>
      <p:pic>
        <p:nvPicPr>
          <p:cNvPr id="158" name="Google Shape;158;g25ae5e888d0_0_1045"/>
          <p:cNvPicPr preferRelativeResize="0"/>
          <p:nvPr/>
        </p:nvPicPr>
        <p:blipFill>
          <a:blip r:embed="rId3">
            <a:alphaModFix/>
          </a:blip>
          <a:stretch>
            <a:fillRect/>
          </a:stretch>
        </p:blipFill>
        <p:spPr>
          <a:xfrm>
            <a:off x="321950" y="1539275"/>
            <a:ext cx="7621450" cy="4581425"/>
          </a:xfrm>
          <a:prstGeom prst="rect">
            <a:avLst/>
          </a:prstGeom>
          <a:noFill/>
          <a:ln>
            <a:noFill/>
          </a:ln>
        </p:spPr>
      </p:pic>
      <p:sp>
        <p:nvSpPr>
          <p:cNvPr id="159" name="Google Shape;159;g25ae5e888d0_0_1045"/>
          <p:cNvSpPr txBox="1"/>
          <p:nvPr/>
        </p:nvSpPr>
        <p:spPr>
          <a:xfrm>
            <a:off x="7943400" y="1325650"/>
            <a:ext cx="40698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places of birth for the foreign born population reported in Berkshire.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Individuals born in the Dominican Republic make up the largest percentage at 58% with 265 individuals.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11% or 52 individuals were born in Cuba, followed by 9% or 43 individuals born in Haiti, and 6% or 28 individuals born in Trinidad and Tobago.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The remaining 14% is spread across individuals born in Barbados (5% or 24 individuals), Jamaica (5% or 21 individuals), Guyana (3% or 15 individuals), and St. Vincent and the Grenadines (1% or 5 individuals).</a:t>
            </a:r>
            <a:endParaRPr sz="16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5ae5e888d0_0_1059"/>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00"/>
              <a:t>Berkshire Sub Counties (Towns)</a:t>
            </a:r>
            <a:endParaRPr sz="3100"/>
          </a:p>
        </p:txBody>
      </p:sp>
      <p:pic>
        <p:nvPicPr>
          <p:cNvPr id="165" name="Google Shape;165;g25ae5e888d0_0_1059"/>
          <p:cNvPicPr preferRelativeResize="0"/>
          <p:nvPr/>
        </p:nvPicPr>
        <p:blipFill>
          <a:blip r:embed="rId3">
            <a:alphaModFix/>
          </a:blip>
          <a:stretch>
            <a:fillRect/>
          </a:stretch>
        </p:blipFill>
        <p:spPr>
          <a:xfrm>
            <a:off x="321950" y="1804050"/>
            <a:ext cx="7621450" cy="3749656"/>
          </a:xfrm>
          <a:prstGeom prst="rect">
            <a:avLst/>
          </a:prstGeom>
          <a:noFill/>
          <a:ln>
            <a:noFill/>
          </a:ln>
        </p:spPr>
      </p:pic>
      <p:sp>
        <p:nvSpPr>
          <p:cNvPr id="166" name="Google Shape;166;g25ae5e888d0_0_1059"/>
          <p:cNvSpPr txBox="1"/>
          <p:nvPr/>
        </p:nvSpPr>
        <p:spPr>
          <a:xfrm>
            <a:off x="7943400" y="1804050"/>
            <a:ext cx="4069800" cy="43578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places of birth for the foreign-born population in different sub counties or towns across Berkshire County.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Some key observations from this figure are that Pittsfield has 223 individuals born in the Dominican Republic, and that across all other towns in Berkshire, people born in Cuba, Haiti, and Jamaica have the highest percentages. </a:t>
            </a:r>
            <a:endParaRPr sz="16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5ae5e888d0_0_1068"/>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20"/>
              <a:t>Franklin</a:t>
            </a:r>
            <a:r>
              <a:rPr lang="en-US" sz="3120"/>
              <a:t> County</a:t>
            </a:r>
            <a:endParaRPr sz="3320"/>
          </a:p>
        </p:txBody>
      </p:sp>
      <p:pic>
        <p:nvPicPr>
          <p:cNvPr id="172" name="Google Shape;172;g25ae5e888d0_0_1068"/>
          <p:cNvPicPr preferRelativeResize="0"/>
          <p:nvPr/>
        </p:nvPicPr>
        <p:blipFill>
          <a:blip r:embed="rId3">
            <a:alphaModFix/>
          </a:blip>
          <a:stretch>
            <a:fillRect/>
          </a:stretch>
        </p:blipFill>
        <p:spPr>
          <a:xfrm>
            <a:off x="152400" y="1826275"/>
            <a:ext cx="7247671" cy="4351200"/>
          </a:xfrm>
          <a:prstGeom prst="rect">
            <a:avLst/>
          </a:prstGeom>
          <a:noFill/>
          <a:ln>
            <a:noFill/>
          </a:ln>
        </p:spPr>
      </p:pic>
      <p:sp>
        <p:nvSpPr>
          <p:cNvPr id="173" name="Google Shape;173;g25ae5e888d0_0_1068"/>
          <p:cNvSpPr txBox="1"/>
          <p:nvPr/>
        </p:nvSpPr>
        <p:spPr>
          <a:xfrm>
            <a:off x="7943400" y="1325650"/>
            <a:ext cx="40698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places of birth for the foreign born population reported in Franklin.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Individuals born in Cuba make up the largest percentage at 49% with 55 individuals.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This is followed by 22% or 25 individuals born in the Dominican Republic, 15% or 17 individuals born in Haiti, and 11% or 12 individuals born in Guyana.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The remaining 4% is spread across individuals born in Barbados (1% or 1 individual), and Jamaica (3% or 3 individuals).</a:t>
            </a:r>
            <a:endParaRPr sz="16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5ae5e888d0_0_1076"/>
          <p:cNvPicPr preferRelativeResize="0"/>
          <p:nvPr/>
        </p:nvPicPr>
        <p:blipFill>
          <a:blip r:embed="rId3">
            <a:alphaModFix/>
          </a:blip>
          <a:stretch>
            <a:fillRect/>
          </a:stretch>
        </p:blipFill>
        <p:spPr>
          <a:xfrm>
            <a:off x="169750" y="1578975"/>
            <a:ext cx="7939001" cy="4974600"/>
          </a:xfrm>
          <a:prstGeom prst="rect">
            <a:avLst/>
          </a:prstGeom>
          <a:noFill/>
          <a:ln>
            <a:noFill/>
          </a:ln>
        </p:spPr>
      </p:pic>
      <p:sp>
        <p:nvSpPr>
          <p:cNvPr id="179" name="Google Shape;179;g25ae5e888d0_0_1076"/>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00"/>
              <a:t>Franklin</a:t>
            </a:r>
            <a:r>
              <a:rPr lang="en-US" sz="3100"/>
              <a:t> Sub Counties (Towns)</a:t>
            </a:r>
            <a:endParaRPr sz="3100"/>
          </a:p>
        </p:txBody>
      </p:sp>
      <p:sp>
        <p:nvSpPr>
          <p:cNvPr id="180" name="Google Shape;180;g25ae5e888d0_0_1076"/>
          <p:cNvSpPr txBox="1"/>
          <p:nvPr/>
        </p:nvSpPr>
        <p:spPr>
          <a:xfrm>
            <a:off x="7943400" y="1804050"/>
            <a:ext cx="4069800" cy="43578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places of birth for the foreign-born population in different sub counties or towns across Franklin County.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A key observations from this figure are that Ashfield, Montague, Orange, Shutesbury, and Warwick all only have recorded data for people born in Cuba.</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Additionally, Greenfield, Leyden, and New Salem all only have </a:t>
            </a:r>
            <a:r>
              <a:rPr lang="en-US" sz="1600">
                <a:latin typeface="Open Sans"/>
                <a:ea typeface="Open Sans"/>
                <a:cs typeface="Open Sans"/>
                <a:sym typeface="Open Sans"/>
              </a:rPr>
              <a:t>recorded</a:t>
            </a:r>
            <a:r>
              <a:rPr lang="en-US" sz="1600">
                <a:latin typeface="Open Sans"/>
                <a:ea typeface="Open Sans"/>
                <a:cs typeface="Open Sans"/>
                <a:sym typeface="Open Sans"/>
              </a:rPr>
              <a:t> data for people born in the Dominican Republic</a:t>
            </a:r>
            <a:endParaRPr sz="16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5ae5e888d0_0_1089"/>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20"/>
              <a:t>Hampshire</a:t>
            </a:r>
            <a:r>
              <a:rPr lang="en-US" sz="3120"/>
              <a:t> County</a:t>
            </a:r>
            <a:endParaRPr sz="3320"/>
          </a:p>
        </p:txBody>
      </p:sp>
      <p:pic>
        <p:nvPicPr>
          <p:cNvPr id="186" name="Google Shape;186;g25ae5e888d0_0_1089"/>
          <p:cNvPicPr preferRelativeResize="0"/>
          <p:nvPr/>
        </p:nvPicPr>
        <p:blipFill>
          <a:blip r:embed="rId3">
            <a:alphaModFix/>
          </a:blip>
          <a:stretch>
            <a:fillRect/>
          </a:stretch>
        </p:blipFill>
        <p:spPr>
          <a:xfrm>
            <a:off x="152400" y="1826275"/>
            <a:ext cx="7256504" cy="4351200"/>
          </a:xfrm>
          <a:prstGeom prst="rect">
            <a:avLst/>
          </a:prstGeom>
          <a:noFill/>
          <a:ln>
            <a:noFill/>
          </a:ln>
        </p:spPr>
      </p:pic>
      <p:sp>
        <p:nvSpPr>
          <p:cNvPr id="187" name="Google Shape;187;g25ae5e888d0_0_1089"/>
          <p:cNvSpPr txBox="1"/>
          <p:nvPr/>
        </p:nvSpPr>
        <p:spPr>
          <a:xfrm>
            <a:off x="7943400" y="1325650"/>
            <a:ext cx="40698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places of birth for the foreign born population reported in Hampshire.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Individuals born in the Dominican Republic make up the largest percentage at 60% with 323 individuals.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This is followed by 12% or 63 individuals born in the Haiti, 11% or 60 individuals born in Cuba, and 9% or 48 individuals born in Jamaica.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The remaining 8% is spread across individuals born in Trinidad and Tobago (6% or 35 individuals), Guyana (1% or 6 individuals), and Barbados (1% or 5 individuals).</a:t>
            </a:r>
            <a:endParaRPr sz="16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5ae5e888d0_0_1101"/>
          <p:cNvSpPr txBox="1"/>
          <p:nvPr>
            <p:ph type="title"/>
          </p:nvPr>
        </p:nvSpPr>
        <p:spPr>
          <a:xfrm>
            <a:off x="600900" y="348175"/>
            <a:ext cx="109902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B05006 - Place of Birth for the Foreign-Born Population </a:t>
            </a:r>
            <a:endParaRPr sz="3620"/>
          </a:p>
          <a:p>
            <a:pPr indent="0" lvl="0" marL="0" rtl="0" algn="ctr">
              <a:spcBef>
                <a:spcPts val="0"/>
              </a:spcBef>
              <a:spcAft>
                <a:spcPts val="0"/>
              </a:spcAft>
              <a:buNone/>
            </a:pPr>
            <a:r>
              <a:rPr lang="en-US" sz="3100"/>
              <a:t>Hampshire</a:t>
            </a:r>
            <a:r>
              <a:rPr lang="en-US" sz="3100"/>
              <a:t> Sub Counties (Towns)</a:t>
            </a:r>
            <a:endParaRPr sz="3100"/>
          </a:p>
        </p:txBody>
      </p:sp>
      <p:pic>
        <p:nvPicPr>
          <p:cNvPr id="193" name="Google Shape;193;g25ae5e888d0_0_1101"/>
          <p:cNvPicPr preferRelativeResize="0"/>
          <p:nvPr/>
        </p:nvPicPr>
        <p:blipFill>
          <a:blip r:embed="rId3">
            <a:alphaModFix/>
          </a:blip>
          <a:stretch>
            <a:fillRect/>
          </a:stretch>
        </p:blipFill>
        <p:spPr>
          <a:xfrm>
            <a:off x="166025" y="1804050"/>
            <a:ext cx="7777375" cy="3988400"/>
          </a:xfrm>
          <a:prstGeom prst="rect">
            <a:avLst/>
          </a:prstGeom>
          <a:noFill/>
          <a:ln>
            <a:noFill/>
          </a:ln>
        </p:spPr>
      </p:pic>
      <p:sp>
        <p:nvSpPr>
          <p:cNvPr id="194" name="Google Shape;194;g25ae5e888d0_0_1101"/>
          <p:cNvSpPr txBox="1"/>
          <p:nvPr/>
        </p:nvSpPr>
        <p:spPr>
          <a:xfrm>
            <a:off x="7943400" y="1804050"/>
            <a:ext cx="4069800" cy="43578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accent4"/>
              </a:buClr>
              <a:buSzPts val="1400"/>
              <a:buFont typeface="Open Sans"/>
              <a:buChar char="●"/>
            </a:pPr>
            <a:r>
              <a:rPr lang="en-US">
                <a:latin typeface="Open Sans"/>
                <a:ea typeface="Open Sans"/>
                <a:cs typeface="Open Sans"/>
                <a:sym typeface="Open Sans"/>
              </a:rPr>
              <a:t>This figure shows the distribution of places of birth for the foreign-born population in different sub counties or towns across Franklin County. </a:t>
            </a:r>
            <a:endParaRPr>
              <a:latin typeface="Open Sans"/>
              <a:ea typeface="Open Sans"/>
              <a:cs typeface="Open Sans"/>
              <a:sym typeface="Open Sans"/>
            </a:endParaRPr>
          </a:p>
          <a:p>
            <a:pPr indent="-317500" lvl="0" marL="457200" rtl="0" algn="l">
              <a:spcBef>
                <a:spcPts val="1000"/>
              </a:spcBef>
              <a:spcAft>
                <a:spcPts val="0"/>
              </a:spcAft>
              <a:buClr>
                <a:schemeClr val="accent4"/>
              </a:buClr>
              <a:buSzPts val="1400"/>
              <a:buFont typeface="Open Sans"/>
              <a:buChar char="●"/>
            </a:pPr>
            <a:r>
              <a:rPr lang="en-US">
                <a:latin typeface="Open Sans"/>
                <a:ea typeface="Open Sans"/>
                <a:cs typeface="Open Sans"/>
                <a:sym typeface="Open Sans"/>
              </a:rPr>
              <a:t>A key observations from this figure are that Easthampton, Middlefield, and Williamsburg all only have recorded data for people born in the Dominican Republic.</a:t>
            </a:r>
            <a:endParaRPr>
              <a:latin typeface="Open Sans"/>
              <a:ea typeface="Open Sans"/>
              <a:cs typeface="Open Sans"/>
              <a:sym typeface="Open Sans"/>
            </a:endParaRPr>
          </a:p>
          <a:p>
            <a:pPr indent="-317500" lvl="0" marL="457200" rtl="0" algn="l">
              <a:spcBef>
                <a:spcPts val="1000"/>
              </a:spcBef>
              <a:spcAft>
                <a:spcPts val="0"/>
              </a:spcAft>
              <a:buClr>
                <a:schemeClr val="accent4"/>
              </a:buClr>
              <a:buSzPts val="1400"/>
              <a:buFont typeface="Open Sans"/>
              <a:buChar char="●"/>
            </a:pPr>
            <a:r>
              <a:rPr lang="en-US">
                <a:latin typeface="Open Sans"/>
                <a:ea typeface="Open Sans"/>
                <a:cs typeface="Open Sans"/>
                <a:sym typeface="Open Sans"/>
              </a:rPr>
              <a:t>Amherst and Pelham both have people born in Dominican Republic (46% and 67%) and Jamaica (51% and 33%). </a:t>
            </a:r>
            <a:endParaRPr>
              <a:latin typeface="Open Sans"/>
              <a:ea typeface="Open Sans"/>
              <a:cs typeface="Open Sans"/>
              <a:sym typeface="Open Sans"/>
            </a:endParaRPr>
          </a:p>
          <a:p>
            <a:pPr indent="-317500" lvl="0" marL="457200" rtl="0" algn="l">
              <a:spcBef>
                <a:spcPts val="1000"/>
              </a:spcBef>
              <a:spcAft>
                <a:spcPts val="0"/>
              </a:spcAft>
              <a:buClr>
                <a:schemeClr val="accent4"/>
              </a:buClr>
              <a:buSzPts val="1400"/>
              <a:buFont typeface="Open Sans"/>
              <a:buChar char="●"/>
            </a:pPr>
            <a:r>
              <a:rPr lang="en-US">
                <a:latin typeface="Open Sans"/>
                <a:ea typeface="Open Sans"/>
                <a:cs typeface="Open Sans"/>
                <a:sym typeface="Open Sans"/>
              </a:rPr>
              <a:t>Amherst also has 3% or 2 </a:t>
            </a:r>
            <a:r>
              <a:rPr lang="en-US">
                <a:latin typeface="Open Sans"/>
                <a:ea typeface="Open Sans"/>
                <a:cs typeface="Open Sans"/>
                <a:sym typeface="Open Sans"/>
              </a:rPr>
              <a:t>individuals</a:t>
            </a:r>
            <a:r>
              <a:rPr lang="en-US">
                <a:latin typeface="Open Sans"/>
                <a:ea typeface="Open Sans"/>
                <a:cs typeface="Open Sans"/>
                <a:sym typeface="Open Sans"/>
              </a:rPr>
              <a:t> reported to be born in Haiti, while Northampton has 19% with 16 individuals, Waretown has 47% with 31 individuals, and South Hadley has 15% with 14 individuals.</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5ae5e888d0_0_1109"/>
          <p:cNvSpPr txBox="1"/>
          <p:nvPr>
            <p:ph type="title"/>
          </p:nvPr>
        </p:nvSpPr>
        <p:spPr>
          <a:xfrm>
            <a:off x="541650" y="0"/>
            <a:ext cx="111087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4000"/>
              <a:t>B05006 - Place of Birth for the Foreign-Born Population </a:t>
            </a:r>
            <a:endParaRPr sz="4000"/>
          </a:p>
          <a:p>
            <a:pPr indent="0" lvl="0" marL="0" rtl="0" algn="ctr">
              <a:spcBef>
                <a:spcPts val="0"/>
              </a:spcBef>
              <a:spcAft>
                <a:spcPts val="0"/>
              </a:spcAft>
              <a:buSzPct val="32781"/>
              <a:buNone/>
            </a:pPr>
            <a:r>
              <a:rPr lang="en-US" sz="3020"/>
              <a:t>(Pt. 1 of 2. Distribution of Countries of Birth Across All Sub Counties or Towns within </a:t>
            </a:r>
            <a:endParaRPr sz="3020"/>
          </a:p>
          <a:p>
            <a:pPr indent="0" lvl="0" marL="0" rtl="0" algn="ctr">
              <a:spcBef>
                <a:spcPts val="0"/>
              </a:spcBef>
              <a:spcAft>
                <a:spcPts val="0"/>
              </a:spcAft>
              <a:buSzPct val="32781"/>
              <a:buNone/>
            </a:pPr>
            <a:r>
              <a:rPr lang="en-US" sz="3020"/>
              <a:t>Berkshire, Franklin, and Hampshire)</a:t>
            </a:r>
            <a:endParaRPr sz="3020"/>
          </a:p>
        </p:txBody>
      </p:sp>
      <p:pic>
        <p:nvPicPr>
          <p:cNvPr id="200" name="Google Shape;200;g25ae5e888d0_0_1109"/>
          <p:cNvPicPr preferRelativeResize="0"/>
          <p:nvPr/>
        </p:nvPicPr>
        <p:blipFill>
          <a:blip r:embed="rId3">
            <a:alphaModFix/>
          </a:blip>
          <a:stretch>
            <a:fillRect/>
          </a:stretch>
        </p:blipFill>
        <p:spPr>
          <a:xfrm>
            <a:off x="1167013" y="1391670"/>
            <a:ext cx="4934236" cy="2650440"/>
          </a:xfrm>
          <a:prstGeom prst="rect">
            <a:avLst/>
          </a:prstGeom>
          <a:noFill/>
          <a:ln>
            <a:noFill/>
          </a:ln>
        </p:spPr>
      </p:pic>
      <p:pic>
        <p:nvPicPr>
          <p:cNvPr id="201" name="Google Shape;201;g25ae5e888d0_0_1109"/>
          <p:cNvPicPr preferRelativeResize="0"/>
          <p:nvPr/>
        </p:nvPicPr>
        <p:blipFill>
          <a:blip r:embed="rId4">
            <a:alphaModFix/>
          </a:blip>
          <a:stretch>
            <a:fillRect/>
          </a:stretch>
        </p:blipFill>
        <p:spPr>
          <a:xfrm>
            <a:off x="1188009" y="3980302"/>
            <a:ext cx="4913240" cy="2639923"/>
          </a:xfrm>
          <a:prstGeom prst="rect">
            <a:avLst/>
          </a:prstGeom>
          <a:noFill/>
          <a:ln>
            <a:noFill/>
          </a:ln>
        </p:spPr>
      </p:pic>
      <p:pic>
        <p:nvPicPr>
          <p:cNvPr id="202" name="Google Shape;202;g25ae5e888d0_0_1109"/>
          <p:cNvPicPr preferRelativeResize="0"/>
          <p:nvPr/>
        </p:nvPicPr>
        <p:blipFill>
          <a:blip r:embed="rId5">
            <a:alphaModFix/>
          </a:blip>
          <a:stretch>
            <a:fillRect/>
          </a:stretch>
        </p:blipFill>
        <p:spPr>
          <a:xfrm>
            <a:off x="6101249" y="1386425"/>
            <a:ext cx="4923738" cy="2660958"/>
          </a:xfrm>
          <a:prstGeom prst="rect">
            <a:avLst/>
          </a:prstGeom>
          <a:noFill/>
          <a:ln>
            <a:noFill/>
          </a:ln>
        </p:spPr>
      </p:pic>
      <p:pic>
        <p:nvPicPr>
          <p:cNvPr id="203" name="Google Shape;203;g25ae5e888d0_0_1109"/>
          <p:cNvPicPr preferRelativeResize="0"/>
          <p:nvPr/>
        </p:nvPicPr>
        <p:blipFill>
          <a:blip r:embed="rId6">
            <a:alphaModFix/>
          </a:blip>
          <a:stretch>
            <a:fillRect/>
          </a:stretch>
        </p:blipFill>
        <p:spPr>
          <a:xfrm>
            <a:off x="6101249" y="3980302"/>
            <a:ext cx="4923738" cy="2639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5ae5e888d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Outline</a:t>
            </a:r>
            <a:endParaRPr/>
          </a:p>
        </p:txBody>
      </p:sp>
      <p:sp>
        <p:nvSpPr>
          <p:cNvPr id="79" name="Google Shape;79;g25ae5e888d0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Surveys Analyzed:</a:t>
            </a:r>
            <a:endParaRPr/>
          </a:p>
          <a:p>
            <a:pPr indent="-342900" lvl="0" marL="457200" rtl="0" algn="l">
              <a:spcBef>
                <a:spcPts val="1600"/>
              </a:spcBef>
              <a:spcAft>
                <a:spcPts val="0"/>
              </a:spcAft>
              <a:buSzPts val="1800"/>
              <a:buChar char="●"/>
            </a:pPr>
            <a:r>
              <a:rPr lang="en-US"/>
              <a:t>B04004 - People Reporting Single Ancestry</a:t>
            </a:r>
            <a:endParaRPr/>
          </a:p>
          <a:p>
            <a:pPr indent="-342900" lvl="0" marL="457200" rtl="0" algn="l">
              <a:spcBef>
                <a:spcPts val="0"/>
              </a:spcBef>
              <a:spcAft>
                <a:spcPts val="0"/>
              </a:spcAft>
              <a:buSzPts val="1800"/>
              <a:buChar char="●"/>
            </a:pPr>
            <a:r>
              <a:rPr lang="en-US"/>
              <a:t>B05006 - Place of Birth for the Foreign-Born Population</a:t>
            </a:r>
            <a:endParaRPr/>
          </a:p>
          <a:p>
            <a:pPr indent="-342900" lvl="0" marL="457200" rtl="0" algn="l">
              <a:spcBef>
                <a:spcPts val="0"/>
              </a:spcBef>
              <a:spcAft>
                <a:spcPts val="0"/>
              </a:spcAft>
              <a:buSzPts val="1800"/>
              <a:buChar char="●"/>
            </a:pPr>
            <a:r>
              <a:rPr lang="en-US"/>
              <a:t>S0506 - Foreign-Born, Latin America </a:t>
            </a:r>
            <a:endParaRPr/>
          </a:p>
          <a:p>
            <a:pPr indent="0" lvl="0" marL="457200" rtl="0" algn="l">
              <a:spcBef>
                <a:spcPts val="0"/>
              </a:spcBef>
              <a:spcAft>
                <a:spcPts val="0"/>
              </a:spcAft>
              <a:buNone/>
            </a:pPr>
            <a:r>
              <a:rPr lang="en-US"/>
              <a:t>(no data for these 3 counties)</a:t>
            </a:r>
            <a:endParaRPr/>
          </a:p>
          <a:p>
            <a:pPr indent="0" lvl="0" marL="0" rtl="0" algn="l">
              <a:spcBef>
                <a:spcPts val="1000"/>
              </a:spcBef>
              <a:spcAft>
                <a:spcPts val="0"/>
              </a:spcAft>
              <a:buNone/>
            </a:pPr>
            <a:r>
              <a:rPr lang="en-US"/>
              <a:t>Each survey is broken down by:</a:t>
            </a:r>
            <a:endParaRPr/>
          </a:p>
          <a:p>
            <a:pPr indent="-342900" lvl="0" marL="457200" rtl="0" algn="l">
              <a:spcBef>
                <a:spcPts val="1000"/>
              </a:spcBef>
              <a:spcAft>
                <a:spcPts val="0"/>
              </a:spcAft>
              <a:buSzPts val="1800"/>
              <a:buChar char="●"/>
            </a:pPr>
            <a:r>
              <a:rPr lang="en-US"/>
              <a:t>County</a:t>
            </a:r>
            <a:endParaRPr/>
          </a:p>
          <a:p>
            <a:pPr indent="-342900" lvl="0" marL="457200" rtl="0" algn="l">
              <a:spcBef>
                <a:spcPts val="0"/>
              </a:spcBef>
              <a:spcAft>
                <a:spcPts val="0"/>
              </a:spcAft>
              <a:buSzPts val="1800"/>
              <a:buChar char="●"/>
            </a:pPr>
            <a:r>
              <a:rPr lang="en-US"/>
              <a:t>Sub County</a:t>
            </a:r>
            <a:r>
              <a:rPr lang="en-US"/>
              <a:t> (town)</a:t>
            </a:r>
            <a:endParaRPr/>
          </a:p>
          <a:p>
            <a:pPr indent="-342900" lvl="0" marL="457200" rtl="0" algn="l">
              <a:spcBef>
                <a:spcPts val="0"/>
              </a:spcBef>
              <a:spcAft>
                <a:spcPts val="0"/>
              </a:spcAft>
              <a:buSzPts val="1800"/>
              <a:buChar char="●"/>
            </a:pPr>
            <a:r>
              <a:rPr lang="en-US"/>
              <a:t>Ancestry/Place of Birth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5ae5e888d0_0_1123"/>
          <p:cNvSpPr txBox="1"/>
          <p:nvPr>
            <p:ph type="title"/>
          </p:nvPr>
        </p:nvSpPr>
        <p:spPr>
          <a:xfrm>
            <a:off x="541650" y="0"/>
            <a:ext cx="111087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sz="4000"/>
              <a:t>B05006 - Place of Birth for the Foreign-Born Population </a:t>
            </a:r>
            <a:endParaRPr sz="4000"/>
          </a:p>
          <a:p>
            <a:pPr indent="0" lvl="0" marL="0" rtl="0" algn="ctr">
              <a:spcBef>
                <a:spcPts val="0"/>
              </a:spcBef>
              <a:spcAft>
                <a:spcPts val="0"/>
              </a:spcAft>
              <a:buSzPct val="32781"/>
              <a:buNone/>
            </a:pPr>
            <a:r>
              <a:rPr lang="en-US" sz="3020"/>
              <a:t>(Pt. 2 of 2. Distribution of Countries of Birth Across All Sub Counties or Towns within </a:t>
            </a:r>
            <a:endParaRPr sz="3020"/>
          </a:p>
          <a:p>
            <a:pPr indent="0" lvl="0" marL="0" rtl="0" algn="ctr">
              <a:spcBef>
                <a:spcPts val="0"/>
              </a:spcBef>
              <a:spcAft>
                <a:spcPts val="0"/>
              </a:spcAft>
              <a:buSzPct val="32781"/>
              <a:buNone/>
            </a:pPr>
            <a:r>
              <a:rPr lang="en-US" sz="3020"/>
              <a:t>Berkshire, Franklin, and Hampshire)</a:t>
            </a:r>
            <a:endParaRPr sz="3020"/>
          </a:p>
        </p:txBody>
      </p:sp>
      <p:pic>
        <p:nvPicPr>
          <p:cNvPr id="209" name="Google Shape;209;g25ae5e888d0_0_1123"/>
          <p:cNvPicPr preferRelativeResize="0"/>
          <p:nvPr/>
        </p:nvPicPr>
        <p:blipFill>
          <a:blip r:embed="rId3">
            <a:alphaModFix/>
          </a:blip>
          <a:stretch>
            <a:fillRect/>
          </a:stretch>
        </p:blipFill>
        <p:spPr>
          <a:xfrm>
            <a:off x="1001413" y="1464886"/>
            <a:ext cx="5024799" cy="2511631"/>
          </a:xfrm>
          <a:prstGeom prst="rect">
            <a:avLst/>
          </a:prstGeom>
          <a:noFill/>
          <a:ln>
            <a:noFill/>
          </a:ln>
        </p:spPr>
      </p:pic>
      <p:pic>
        <p:nvPicPr>
          <p:cNvPr id="210" name="Google Shape;210;g25ae5e888d0_0_1123"/>
          <p:cNvPicPr preferRelativeResize="0"/>
          <p:nvPr/>
        </p:nvPicPr>
        <p:blipFill>
          <a:blip r:embed="rId4">
            <a:alphaModFix/>
          </a:blip>
          <a:stretch>
            <a:fillRect/>
          </a:stretch>
        </p:blipFill>
        <p:spPr>
          <a:xfrm>
            <a:off x="1001413" y="3976517"/>
            <a:ext cx="5024799" cy="2521637"/>
          </a:xfrm>
          <a:prstGeom prst="rect">
            <a:avLst/>
          </a:prstGeom>
          <a:noFill/>
          <a:ln>
            <a:noFill/>
          </a:ln>
        </p:spPr>
      </p:pic>
      <p:pic>
        <p:nvPicPr>
          <p:cNvPr id="211" name="Google Shape;211;g25ae5e888d0_0_1123"/>
          <p:cNvPicPr preferRelativeResize="0"/>
          <p:nvPr/>
        </p:nvPicPr>
        <p:blipFill>
          <a:blip r:embed="rId5">
            <a:alphaModFix/>
          </a:blip>
          <a:stretch>
            <a:fillRect/>
          </a:stretch>
        </p:blipFill>
        <p:spPr>
          <a:xfrm>
            <a:off x="6026211" y="1429850"/>
            <a:ext cx="5164377" cy="2581676"/>
          </a:xfrm>
          <a:prstGeom prst="rect">
            <a:avLst/>
          </a:prstGeom>
          <a:noFill/>
          <a:ln>
            <a:noFill/>
          </a:ln>
        </p:spPr>
      </p:pic>
      <p:pic>
        <p:nvPicPr>
          <p:cNvPr id="212" name="Google Shape;212;g25ae5e888d0_0_1123"/>
          <p:cNvPicPr preferRelativeResize="0"/>
          <p:nvPr/>
        </p:nvPicPr>
        <p:blipFill>
          <a:blip r:embed="rId6">
            <a:alphaModFix/>
          </a:blip>
          <a:stretch>
            <a:fillRect/>
          </a:stretch>
        </p:blipFill>
        <p:spPr>
          <a:xfrm>
            <a:off x="6026211" y="3976517"/>
            <a:ext cx="5164377" cy="25916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5ae5e888d0_0_11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S0506 - Foreign-Born, Latin America</a:t>
            </a:r>
            <a:endParaRPr/>
          </a:p>
        </p:txBody>
      </p:sp>
      <p:sp>
        <p:nvSpPr>
          <p:cNvPr id="218" name="Google Shape;218;g25ae5e888d0_0_113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rPr lang="en-US"/>
              <a:t>There was no Census data for Berkshire, Franklin, or Hampshire for this survey S0506 - Foreign-Born Latin America, because there was not enough data reported in these counties.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5ae5e888d0_0_105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3620"/>
              <a:t>B04004 - People Reporting Single Ancestry </a:t>
            </a:r>
            <a:endParaRPr/>
          </a:p>
        </p:txBody>
      </p:sp>
      <p:sp>
        <p:nvSpPr>
          <p:cNvPr id="85" name="Google Shape;85;g25ae5e888d0_0_1050"/>
          <p:cNvSpPr txBox="1"/>
          <p:nvPr/>
        </p:nvSpPr>
        <p:spPr>
          <a:xfrm>
            <a:off x="838200" y="1595350"/>
            <a:ext cx="10612800" cy="4868100"/>
          </a:xfrm>
          <a:prstGeom prst="rect">
            <a:avLst/>
          </a:prstGeom>
          <a:noFill/>
          <a:ln>
            <a:noFill/>
          </a:ln>
        </p:spPr>
        <p:txBody>
          <a:bodyPr anchorCtr="0" anchor="t" bIns="91425" lIns="91425" spcFirstLastPara="1" rIns="91425" wrap="square" tIns="91425">
            <a:noAutofit/>
          </a:bodyPr>
          <a:lstStyle/>
          <a:p>
            <a:pPr indent="-333375" lvl="0" marL="457200" rtl="0" algn="l">
              <a:lnSpc>
                <a:spcPct val="115000"/>
              </a:lnSpc>
              <a:spcBef>
                <a:spcPts val="0"/>
              </a:spcBef>
              <a:spcAft>
                <a:spcPts val="0"/>
              </a:spcAft>
              <a:buClr>
                <a:srgbClr val="222222"/>
              </a:buClr>
              <a:buSzPts val="1650"/>
              <a:buFont typeface="Merriweather"/>
              <a:buChar char="●"/>
            </a:pPr>
            <a:r>
              <a:rPr lang="en-US" sz="1650">
                <a:solidFill>
                  <a:srgbClr val="222222"/>
                </a:solidFill>
                <a:highlight>
                  <a:srgbClr val="FFFFFF"/>
                </a:highlight>
                <a:latin typeface="Merriweather"/>
                <a:ea typeface="Merriweather"/>
                <a:cs typeface="Merriweather"/>
                <a:sym typeface="Merriweather"/>
              </a:rPr>
              <a:t>The ACS (American Community Survey) asks each respondent to write their ancestry or ethnic origin. </a:t>
            </a:r>
            <a:r>
              <a:rPr lang="en-US" sz="1650">
                <a:solidFill>
                  <a:srgbClr val="222222"/>
                </a:solidFill>
                <a:highlight>
                  <a:srgbClr val="FFFFFF"/>
                </a:highlight>
                <a:latin typeface="Merriweather"/>
                <a:ea typeface="Merriweather"/>
                <a:cs typeface="Merriweather"/>
                <a:sym typeface="Merriweather"/>
              </a:rPr>
              <a:t>The table for </a:t>
            </a:r>
            <a:r>
              <a:rPr lang="en-US" sz="1650" u="sng">
                <a:solidFill>
                  <a:schemeClr val="accent5"/>
                </a:solidFill>
                <a:highlight>
                  <a:srgbClr val="FFFFFF"/>
                </a:highlight>
                <a:latin typeface="Merriweather"/>
                <a:ea typeface="Merriweather"/>
                <a:cs typeface="Merriweather"/>
                <a:sym typeface="Merriweather"/>
                <a:hlinkClick r:id="rId3">
                  <a:extLst>
                    <a:ext uri="{A12FA001-AC4F-418D-AE19-62706E023703}">
                      <ahyp:hlinkClr val="tx"/>
                    </a:ext>
                  </a:extLst>
                </a:hlinkClick>
              </a:rPr>
              <a:t>People Reporting Single Ancestry (B04004)</a:t>
            </a:r>
            <a:r>
              <a:rPr lang="en-US" sz="1650">
                <a:solidFill>
                  <a:srgbClr val="222222"/>
                </a:solidFill>
                <a:highlight>
                  <a:srgbClr val="FFFFFF"/>
                </a:highlight>
                <a:latin typeface="Merriweather"/>
                <a:ea typeface="Merriweather"/>
                <a:cs typeface="Merriweather"/>
                <a:sym typeface="Merriweather"/>
              </a:rPr>
              <a:t> shows data for those who reported only one ancestry.</a:t>
            </a:r>
            <a:endParaRPr sz="1650">
              <a:solidFill>
                <a:srgbClr val="222222"/>
              </a:solidFill>
              <a:highlight>
                <a:srgbClr val="FFFFFF"/>
              </a:highlight>
              <a:latin typeface="Merriweather"/>
              <a:ea typeface="Merriweather"/>
              <a:cs typeface="Merriweather"/>
              <a:sym typeface="Merriweather"/>
            </a:endParaRPr>
          </a:p>
          <a:p>
            <a:pPr indent="-333375" lvl="0" marL="457200" rtl="0" algn="l">
              <a:lnSpc>
                <a:spcPct val="115000"/>
              </a:lnSpc>
              <a:spcBef>
                <a:spcPts val="1000"/>
              </a:spcBef>
              <a:spcAft>
                <a:spcPts val="0"/>
              </a:spcAft>
              <a:buClr>
                <a:srgbClr val="222222"/>
              </a:buClr>
              <a:buSzPts val="1650"/>
              <a:buFont typeface="Merriweather"/>
              <a:buChar char="●"/>
            </a:pPr>
            <a:r>
              <a:rPr lang="en-US" sz="1650">
                <a:solidFill>
                  <a:srgbClr val="222222"/>
                </a:solidFill>
                <a:highlight>
                  <a:srgbClr val="FFFFFF"/>
                </a:highlight>
                <a:latin typeface="Merriweather"/>
                <a:ea typeface="Merriweather"/>
                <a:cs typeface="Merriweather"/>
                <a:sym typeface="Merriweather"/>
              </a:rPr>
              <a:t>From the Census reporter </a:t>
            </a:r>
            <a:r>
              <a:rPr lang="en-US" sz="1650" u="sng">
                <a:solidFill>
                  <a:schemeClr val="hlink"/>
                </a:solidFill>
                <a:highlight>
                  <a:srgbClr val="FFFFFF"/>
                </a:highlight>
                <a:latin typeface="Merriweather"/>
                <a:ea typeface="Merriweather"/>
                <a:cs typeface="Merriweather"/>
                <a:sym typeface="Merriweather"/>
                <a:hlinkClick r:id="rId4"/>
              </a:rPr>
              <a:t>website</a:t>
            </a:r>
            <a:r>
              <a:rPr lang="en-US" sz="1650">
                <a:solidFill>
                  <a:srgbClr val="222222"/>
                </a:solidFill>
                <a:highlight>
                  <a:srgbClr val="FFFFFF"/>
                </a:highlight>
                <a:latin typeface="Merriweather"/>
                <a:ea typeface="Merriweather"/>
                <a:cs typeface="Merriweather"/>
                <a:sym typeface="Merriweather"/>
              </a:rPr>
              <a:t>: </a:t>
            </a:r>
            <a:endParaRPr sz="1650">
              <a:solidFill>
                <a:srgbClr val="222222"/>
              </a:solidFill>
              <a:highlight>
                <a:srgbClr val="FFFFFF"/>
              </a:highlight>
              <a:latin typeface="Merriweather"/>
              <a:ea typeface="Merriweather"/>
              <a:cs typeface="Merriweather"/>
              <a:sym typeface="Merriweather"/>
            </a:endParaRPr>
          </a:p>
          <a:p>
            <a:pPr indent="-333375" lvl="1" marL="914400" rtl="0" algn="l">
              <a:lnSpc>
                <a:spcPct val="115000"/>
              </a:lnSpc>
              <a:spcBef>
                <a:spcPts val="0"/>
              </a:spcBef>
              <a:spcAft>
                <a:spcPts val="0"/>
              </a:spcAft>
              <a:buClr>
                <a:srgbClr val="222222"/>
              </a:buClr>
              <a:buSzPts val="1650"/>
              <a:buFont typeface="Merriweather"/>
              <a:buChar char="○"/>
            </a:pPr>
            <a:r>
              <a:rPr lang="en-US" sz="1650">
                <a:solidFill>
                  <a:srgbClr val="222222"/>
                </a:solidFill>
                <a:highlight>
                  <a:srgbClr val="FFFFFF"/>
                </a:highlight>
                <a:latin typeface="Merriweather"/>
                <a:ea typeface="Merriweather"/>
                <a:cs typeface="Merriweather"/>
                <a:sym typeface="Merriweather"/>
              </a:rPr>
              <a:t>“</a:t>
            </a:r>
            <a:r>
              <a:rPr lang="en-US" sz="1650">
                <a:solidFill>
                  <a:srgbClr val="222222"/>
                </a:solidFill>
                <a:highlight>
                  <a:srgbClr val="FFFFFF"/>
                </a:highlight>
                <a:latin typeface="Merriweather"/>
                <a:ea typeface="Merriweather"/>
                <a:cs typeface="Merriweather"/>
                <a:sym typeface="Merriweather"/>
              </a:rPr>
              <a:t>Ancestry does not necessarily equate with place of birth, as a person can be generations removed from the ancestors they choose to identify with.”</a:t>
            </a:r>
            <a:endParaRPr sz="1650">
              <a:solidFill>
                <a:srgbClr val="222222"/>
              </a:solidFill>
              <a:highlight>
                <a:srgbClr val="FFFFFF"/>
              </a:highlight>
              <a:latin typeface="Merriweather"/>
              <a:ea typeface="Merriweather"/>
              <a:cs typeface="Merriweather"/>
              <a:sym typeface="Merriweather"/>
            </a:endParaRPr>
          </a:p>
          <a:p>
            <a:pPr indent="-333375" lvl="1" marL="914400" rtl="0" algn="l">
              <a:lnSpc>
                <a:spcPct val="115000"/>
              </a:lnSpc>
              <a:spcBef>
                <a:spcPts val="0"/>
              </a:spcBef>
              <a:spcAft>
                <a:spcPts val="0"/>
              </a:spcAft>
              <a:buClr>
                <a:srgbClr val="222222"/>
              </a:buClr>
              <a:buSzPts val="1650"/>
              <a:buFont typeface="Merriweather"/>
              <a:buChar char="○"/>
            </a:pPr>
            <a:r>
              <a:rPr lang="en-US" sz="1650">
                <a:solidFill>
                  <a:srgbClr val="222222"/>
                </a:solidFill>
                <a:highlight>
                  <a:srgbClr val="FFFFFF"/>
                </a:highlight>
                <a:latin typeface="Merriweather"/>
                <a:ea typeface="Merriweather"/>
                <a:cs typeface="Merriweather"/>
                <a:sym typeface="Merriweather"/>
              </a:rPr>
              <a:t>“Some respondents also write ‘American’ as their ancestry for various reasons, whether their ancestors have been in the United States for a long time or they are foreign born but consider themselves part of American society.”</a:t>
            </a:r>
            <a:endParaRPr sz="1650">
              <a:solidFill>
                <a:srgbClr val="222222"/>
              </a:solidFill>
              <a:highlight>
                <a:srgbClr val="FFFFFF"/>
              </a:highlight>
              <a:latin typeface="Merriweather"/>
              <a:ea typeface="Merriweather"/>
              <a:cs typeface="Merriweather"/>
              <a:sym typeface="Merriweather"/>
            </a:endParaRPr>
          </a:p>
          <a:p>
            <a:pPr indent="0" lvl="0" marL="0" rtl="0" algn="l">
              <a:spcBef>
                <a:spcPts val="110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5ae5e888d0_0_5"/>
          <p:cNvSpPr txBox="1"/>
          <p:nvPr>
            <p:ph type="title"/>
          </p:nvPr>
        </p:nvSpPr>
        <p:spPr>
          <a:xfrm>
            <a:off x="838200" y="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Berkshire County</a:t>
            </a:r>
            <a:endParaRPr sz="3120"/>
          </a:p>
        </p:txBody>
      </p:sp>
      <p:pic>
        <p:nvPicPr>
          <p:cNvPr id="91" name="Google Shape;91;g25ae5e888d0_0_5"/>
          <p:cNvPicPr preferRelativeResize="0"/>
          <p:nvPr/>
        </p:nvPicPr>
        <p:blipFill>
          <a:blip r:embed="rId3">
            <a:alphaModFix/>
          </a:blip>
          <a:stretch>
            <a:fillRect/>
          </a:stretch>
        </p:blipFill>
        <p:spPr>
          <a:xfrm>
            <a:off x="227950" y="1325700"/>
            <a:ext cx="7817200" cy="4836200"/>
          </a:xfrm>
          <a:prstGeom prst="rect">
            <a:avLst/>
          </a:prstGeom>
          <a:noFill/>
          <a:ln>
            <a:noFill/>
          </a:ln>
        </p:spPr>
      </p:pic>
      <p:sp>
        <p:nvSpPr>
          <p:cNvPr id="92" name="Google Shape;92;g25ae5e888d0_0_5"/>
          <p:cNvSpPr txBox="1"/>
          <p:nvPr/>
        </p:nvSpPr>
        <p:spPr>
          <a:xfrm>
            <a:off x="7943400" y="1325650"/>
            <a:ext cx="40698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a:t>
            </a:r>
            <a:r>
              <a:rPr lang="en-US" sz="1600">
                <a:latin typeface="Open Sans"/>
                <a:ea typeface="Open Sans"/>
                <a:cs typeface="Open Sans"/>
                <a:sym typeface="Open Sans"/>
              </a:rPr>
              <a:t>figure</a:t>
            </a:r>
            <a:r>
              <a:rPr lang="en-US" sz="1600">
                <a:latin typeface="Open Sans"/>
                <a:ea typeface="Open Sans"/>
                <a:cs typeface="Open Sans"/>
                <a:sym typeface="Open Sans"/>
              </a:rPr>
              <a:t> shows the </a:t>
            </a:r>
            <a:r>
              <a:rPr lang="en-US" sz="1600">
                <a:latin typeface="Open Sans"/>
                <a:ea typeface="Open Sans"/>
                <a:cs typeface="Open Sans"/>
                <a:sym typeface="Open Sans"/>
              </a:rPr>
              <a:t>distribution</a:t>
            </a:r>
            <a:r>
              <a:rPr lang="en-US" sz="1600">
                <a:latin typeface="Open Sans"/>
                <a:ea typeface="Open Sans"/>
                <a:cs typeface="Open Sans"/>
                <a:sym typeface="Open Sans"/>
              </a:rPr>
              <a:t> of single ancestries reported in Berkshire County.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Individuals with Jamaican ancestries make up the largest percentage of the population of individuals with Caribbean ancestry in Berkshire County, at 48% with 133 individuals.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This is followed by Haitian ancestry at 28% and 79 individuals, Guyanese at 11% and 30 individuals, Trinidadian and Tobagonian at 10% and 28 individuals, and West Indian at 3% and 9 individuals. </a:t>
            </a:r>
            <a:endParaRPr sz="16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5ae5e888d0_0_946"/>
          <p:cNvSpPr txBox="1"/>
          <p:nvPr>
            <p:ph type="title"/>
          </p:nvPr>
        </p:nvSpPr>
        <p:spPr>
          <a:xfrm>
            <a:off x="541650" y="0"/>
            <a:ext cx="11108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Berkshire Sub Counties (Towns)</a:t>
            </a:r>
            <a:endParaRPr sz="3120"/>
          </a:p>
        </p:txBody>
      </p:sp>
      <p:pic>
        <p:nvPicPr>
          <p:cNvPr id="98" name="Google Shape;98;g25ae5e888d0_0_946"/>
          <p:cNvPicPr preferRelativeResize="0"/>
          <p:nvPr/>
        </p:nvPicPr>
        <p:blipFill>
          <a:blip r:embed="rId3">
            <a:alphaModFix/>
          </a:blip>
          <a:stretch>
            <a:fillRect/>
          </a:stretch>
        </p:blipFill>
        <p:spPr>
          <a:xfrm>
            <a:off x="304800" y="1481325"/>
            <a:ext cx="7717734" cy="4836300"/>
          </a:xfrm>
          <a:prstGeom prst="rect">
            <a:avLst/>
          </a:prstGeom>
          <a:noFill/>
          <a:ln>
            <a:noFill/>
          </a:ln>
        </p:spPr>
      </p:pic>
      <p:sp>
        <p:nvSpPr>
          <p:cNvPr id="99" name="Google Shape;99;g25ae5e888d0_0_946"/>
          <p:cNvSpPr txBox="1"/>
          <p:nvPr/>
        </p:nvSpPr>
        <p:spPr>
          <a:xfrm>
            <a:off x="7795750" y="1325650"/>
            <a:ext cx="43590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single ancestries reported in different sub counties or towns across Berkshire County.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As seen from the figure, many towns only have one ancestry reported. These towns are Egremont, Great Barrington, Lanesborough, Lenox, Savoy, and West Stockbridge</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North Adams is made up of 75% or 18 Haitian ancestries, and 25% or 6 Guyanese ancestries. Pittsfield has 78% or 82 Jamaican ancestries, 21% or 22 Trinidadian or Tobagonian ancestries, and 1% or 1 Haitian Ancestry. Williamstown is mostly made up of Jamaican and Haitian ancestries at 45% (42 individuals) and 41% (39 individuals. The remaining 14% is made up of Guyanese and West indian ancestries.</a:t>
            </a:r>
            <a:endParaRPr sz="16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5ae5e888d0_0_956"/>
          <p:cNvSpPr txBox="1"/>
          <p:nvPr>
            <p:ph idx="1" type="body"/>
          </p:nvPr>
        </p:nvSpPr>
        <p:spPr>
          <a:xfrm>
            <a:off x="7917850" y="1325700"/>
            <a:ext cx="4114200" cy="5014800"/>
          </a:xfrm>
          <a:prstGeom prst="rect">
            <a:avLst/>
          </a:prstGeom>
        </p:spPr>
        <p:txBody>
          <a:bodyPr anchorCtr="0" anchor="t" bIns="45700" lIns="91425" spcFirstLastPara="1" rIns="91425" wrap="square" tIns="45700">
            <a:normAutofit/>
          </a:bodyPr>
          <a:lstStyle/>
          <a:p>
            <a:pPr indent="-330200" lvl="0" marL="457200" rtl="0" algn="l">
              <a:lnSpc>
                <a:spcPct val="100000"/>
              </a:lnSpc>
              <a:spcBef>
                <a:spcPts val="0"/>
              </a:spcBef>
              <a:spcAft>
                <a:spcPts val="0"/>
              </a:spcAft>
              <a:buClr>
                <a:schemeClr val="accent4"/>
              </a:buClr>
              <a:buSzPts val="1600"/>
              <a:buFont typeface="Open Sans"/>
              <a:buChar char="●"/>
            </a:pPr>
            <a:r>
              <a:rPr lang="en-US" sz="1600">
                <a:solidFill>
                  <a:srgbClr val="000000"/>
                </a:solidFill>
              </a:rPr>
              <a:t>This figure shows the distribution of single ancestries reported in Franklin County. </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Open Sans"/>
              <a:buChar char="●"/>
            </a:pPr>
            <a:r>
              <a:rPr lang="en-US" sz="1600">
                <a:solidFill>
                  <a:srgbClr val="000000"/>
                </a:solidFill>
              </a:rPr>
              <a:t>Individuals with West Indian ancestries make up the largest percentage of the population of individuals with Caribbean ancestry in Franklin County, at 37% with 19 individuals. </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Open Sans"/>
              <a:buChar char="●"/>
            </a:pPr>
            <a:r>
              <a:rPr lang="en-US" sz="1600">
                <a:solidFill>
                  <a:srgbClr val="000000"/>
                </a:solidFill>
              </a:rPr>
              <a:t>This is followed by Haitian and US Virgin Islander ancestries at 22% or 11 individuals each. </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Arial"/>
              <a:buChar char="●"/>
            </a:pPr>
            <a:r>
              <a:rPr lang="en-US" sz="1600">
                <a:solidFill>
                  <a:srgbClr val="000000"/>
                </a:solidFill>
              </a:rPr>
              <a:t>Jamaican ancestries make up 10% or 5 individuals, and the remaining 10% is made up of Guyanese ancestries at 8% or 4 individuals, and British West Indian ancestries at 2% or 1 individual. </a:t>
            </a:r>
            <a:endParaRPr sz="1600">
              <a:solidFill>
                <a:srgbClr val="000000"/>
              </a:solidFill>
            </a:endParaRPr>
          </a:p>
        </p:txBody>
      </p:sp>
      <p:sp>
        <p:nvSpPr>
          <p:cNvPr id="105" name="Google Shape;105;g25ae5e888d0_0_956"/>
          <p:cNvSpPr txBox="1"/>
          <p:nvPr>
            <p:ph type="title"/>
          </p:nvPr>
        </p:nvSpPr>
        <p:spPr>
          <a:xfrm>
            <a:off x="838200" y="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Franklin County</a:t>
            </a:r>
            <a:endParaRPr sz="3120"/>
          </a:p>
        </p:txBody>
      </p:sp>
      <p:pic>
        <p:nvPicPr>
          <p:cNvPr id="106" name="Google Shape;106;g25ae5e888d0_0_956"/>
          <p:cNvPicPr preferRelativeResize="0"/>
          <p:nvPr/>
        </p:nvPicPr>
        <p:blipFill>
          <a:blip r:embed="rId3">
            <a:alphaModFix/>
          </a:blip>
          <a:stretch>
            <a:fillRect/>
          </a:stretch>
        </p:blipFill>
        <p:spPr>
          <a:xfrm>
            <a:off x="305025" y="1325700"/>
            <a:ext cx="7650349" cy="4608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g25ae5e888d0_0_967"/>
          <p:cNvPicPr preferRelativeResize="0"/>
          <p:nvPr/>
        </p:nvPicPr>
        <p:blipFill>
          <a:blip r:embed="rId3">
            <a:alphaModFix/>
          </a:blip>
          <a:stretch>
            <a:fillRect/>
          </a:stretch>
        </p:blipFill>
        <p:spPr>
          <a:xfrm>
            <a:off x="305000" y="1377875"/>
            <a:ext cx="7705300" cy="4218375"/>
          </a:xfrm>
          <a:prstGeom prst="rect">
            <a:avLst/>
          </a:prstGeom>
          <a:noFill/>
          <a:ln>
            <a:noFill/>
          </a:ln>
        </p:spPr>
      </p:pic>
      <p:sp>
        <p:nvSpPr>
          <p:cNvPr id="112" name="Google Shape;112;g25ae5e888d0_0_967"/>
          <p:cNvSpPr txBox="1"/>
          <p:nvPr>
            <p:ph type="title"/>
          </p:nvPr>
        </p:nvSpPr>
        <p:spPr>
          <a:xfrm>
            <a:off x="541650" y="0"/>
            <a:ext cx="11108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Franklin Sub Counties (Towns)</a:t>
            </a:r>
            <a:endParaRPr sz="3120"/>
          </a:p>
        </p:txBody>
      </p:sp>
      <p:sp>
        <p:nvSpPr>
          <p:cNvPr id="113" name="Google Shape;113;g25ae5e888d0_0_967"/>
          <p:cNvSpPr txBox="1"/>
          <p:nvPr/>
        </p:nvSpPr>
        <p:spPr>
          <a:xfrm>
            <a:off x="7943400" y="1325650"/>
            <a:ext cx="4069800" cy="4836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4"/>
              </a:buClr>
              <a:buSzPts val="1600"/>
              <a:buFont typeface="Open Sans"/>
              <a:buChar char="●"/>
            </a:pPr>
            <a:r>
              <a:rPr lang="en-US" sz="1600">
                <a:latin typeface="Open Sans"/>
                <a:ea typeface="Open Sans"/>
                <a:cs typeface="Open Sans"/>
                <a:sym typeface="Open Sans"/>
              </a:rPr>
              <a:t>This figure shows the distribution of single ancestries reported in different sub counties or towns across Franklin County. </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Deerfield has 11 reported Haitian ancestries, while Erving has 4 Guyanese ancestries, Northfield has 1 British West Indian ancestries, and Wendell has 5 Jamaican ancestries.</a:t>
            </a:r>
            <a:endParaRPr sz="1600">
              <a:latin typeface="Open Sans"/>
              <a:ea typeface="Open Sans"/>
              <a:cs typeface="Open Sans"/>
              <a:sym typeface="Open Sans"/>
            </a:endParaRPr>
          </a:p>
          <a:p>
            <a:pPr indent="-330200" lvl="0" marL="457200" rtl="0" algn="l">
              <a:spcBef>
                <a:spcPts val="1000"/>
              </a:spcBef>
              <a:spcAft>
                <a:spcPts val="0"/>
              </a:spcAft>
              <a:buClr>
                <a:schemeClr val="accent4"/>
              </a:buClr>
              <a:buSzPts val="1600"/>
              <a:buFont typeface="Open Sans"/>
              <a:buChar char="●"/>
            </a:pPr>
            <a:r>
              <a:rPr lang="en-US" sz="1600">
                <a:latin typeface="Open Sans"/>
                <a:ea typeface="Open Sans"/>
                <a:cs typeface="Open Sans"/>
                <a:sym typeface="Open Sans"/>
              </a:rPr>
              <a:t>Orange town is made up of 63% or 19 individuals of West Indian ancestry, and 37% or 11 individuals of US Virgin Islander ancestry.  </a:t>
            </a:r>
            <a:endParaRPr sz="16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5ae5e888d0_0_975"/>
          <p:cNvSpPr txBox="1"/>
          <p:nvPr>
            <p:ph type="title"/>
          </p:nvPr>
        </p:nvSpPr>
        <p:spPr>
          <a:xfrm>
            <a:off x="838200" y="128900"/>
            <a:ext cx="105156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Hampshire County</a:t>
            </a:r>
            <a:endParaRPr sz="3120"/>
          </a:p>
        </p:txBody>
      </p:sp>
      <p:pic>
        <p:nvPicPr>
          <p:cNvPr id="119" name="Google Shape;119;g25ae5e888d0_0_975"/>
          <p:cNvPicPr preferRelativeResize="0"/>
          <p:nvPr/>
        </p:nvPicPr>
        <p:blipFill>
          <a:blip r:embed="rId3">
            <a:alphaModFix/>
          </a:blip>
          <a:stretch>
            <a:fillRect/>
          </a:stretch>
        </p:blipFill>
        <p:spPr>
          <a:xfrm>
            <a:off x="338925" y="1373975"/>
            <a:ext cx="7682200" cy="4621450"/>
          </a:xfrm>
          <a:prstGeom prst="rect">
            <a:avLst/>
          </a:prstGeom>
          <a:noFill/>
          <a:ln>
            <a:noFill/>
          </a:ln>
        </p:spPr>
      </p:pic>
      <p:sp>
        <p:nvSpPr>
          <p:cNvPr id="120" name="Google Shape;120;g25ae5e888d0_0_975"/>
          <p:cNvSpPr txBox="1"/>
          <p:nvPr>
            <p:ph idx="1" type="body"/>
          </p:nvPr>
        </p:nvSpPr>
        <p:spPr>
          <a:xfrm>
            <a:off x="7917850" y="1325700"/>
            <a:ext cx="4114200" cy="5014800"/>
          </a:xfrm>
          <a:prstGeom prst="rect">
            <a:avLst/>
          </a:prstGeom>
        </p:spPr>
        <p:txBody>
          <a:bodyPr anchorCtr="0" anchor="t" bIns="45700" lIns="91425" spcFirstLastPara="1" rIns="91425" wrap="square" tIns="45700">
            <a:normAutofit lnSpcReduction="10000"/>
          </a:bodyPr>
          <a:lstStyle/>
          <a:p>
            <a:pPr indent="-330200" lvl="0" marL="457200" rtl="0" algn="l">
              <a:lnSpc>
                <a:spcPct val="100000"/>
              </a:lnSpc>
              <a:spcBef>
                <a:spcPts val="0"/>
              </a:spcBef>
              <a:spcAft>
                <a:spcPts val="0"/>
              </a:spcAft>
              <a:buClr>
                <a:schemeClr val="accent4"/>
              </a:buClr>
              <a:buSzPts val="1600"/>
              <a:buFont typeface="Open Sans"/>
              <a:buChar char="●"/>
            </a:pPr>
            <a:r>
              <a:rPr lang="en-US" sz="1600">
                <a:solidFill>
                  <a:srgbClr val="000000"/>
                </a:solidFill>
              </a:rPr>
              <a:t>This figure shows the distribution of single ancestries reported in Hampshire County. </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Open Sans"/>
              <a:buChar char="●"/>
            </a:pPr>
            <a:r>
              <a:rPr lang="en-US" sz="1600">
                <a:solidFill>
                  <a:srgbClr val="000000"/>
                </a:solidFill>
              </a:rPr>
              <a:t>Individuals with Haitian ancestries make up the largest percentage of the population of individuals with Caribbean ancestry in Hampshire County, at 44% with 188 individuals. </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Open Sans"/>
              <a:buChar char="●"/>
            </a:pPr>
            <a:r>
              <a:rPr lang="en-US" sz="1600">
                <a:solidFill>
                  <a:srgbClr val="000000"/>
                </a:solidFill>
              </a:rPr>
              <a:t>This is followed by Jamaican ancestries at 23% with 98 individuals, and Trinidadian and Tobagonian at 20% with 85 individuals.</a:t>
            </a:r>
            <a:endParaRPr sz="1600">
              <a:solidFill>
                <a:srgbClr val="000000"/>
              </a:solidFill>
            </a:endParaRPr>
          </a:p>
          <a:p>
            <a:pPr indent="-330200" lvl="0" marL="457200" rtl="0" algn="l">
              <a:lnSpc>
                <a:spcPct val="100000"/>
              </a:lnSpc>
              <a:spcBef>
                <a:spcPts val="1000"/>
              </a:spcBef>
              <a:spcAft>
                <a:spcPts val="0"/>
              </a:spcAft>
              <a:buClr>
                <a:schemeClr val="accent4"/>
              </a:buClr>
              <a:buSzPts val="1600"/>
              <a:buFont typeface="Arial"/>
              <a:buChar char="●"/>
            </a:pPr>
            <a:r>
              <a:rPr lang="en-US" sz="1600">
                <a:solidFill>
                  <a:srgbClr val="000000"/>
                </a:solidFill>
              </a:rPr>
              <a:t>West Indian ancestries make up 10% with 43 individuals, and the remaining 3% is spread across Barbadian, Guyanese, and Other West Indian ancestries with 5, 6, and 3 individuals respectively.</a:t>
            </a:r>
            <a:endParaRPr sz="1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5ae5e888d0_0_984"/>
          <p:cNvSpPr txBox="1"/>
          <p:nvPr>
            <p:ph type="title"/>
          </p:nvPr>
        </p:nvSpPr>
        <p:spPr>
          <a:xfrm>
            <a:off x="541650" y="0"/>
            <a:ext cx="111087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US" sz="3620"/>
              <a:t>B04004 - People Reporting Single Ancestry </a:t>
            </a:r>
            <a:endParaRPr sz="3620"/>
          </a:p>
          <a:p>
            <a:pPr indent="0" lvl="0" marL="0" rtl="0" algn="ctr">
              <a:spcBef>
                <a:spcPts val="0"/>
              </a:spcBef>
              <a:spcAft>
                <a:spcPts val="0"/>
              </a:spcAft>
              <a:buSzPts val="990"/>
              <a:buNone/>
            </a:pPr>
            <a:r>
              <a:rPr lang="en-US" sz="3120"/>
              <a:t>Hampshire Sub Counties (Towns)</a:t>
            </a:r>
            <a:endParaRPr sz="3120"/>
          </a:p>
        </p:txBody>
      </p:sp>
      <p:pic>
        <p:nvPicPr>
          <p:cNvPr id="126" name="Google Shape;126;g25ae5e888d0_0_984"/>
          <p:cNvPicPr preferRelativeResize="0"/>
          <p:nvPr/>
        </p:nvPicPr>
        <p:blipFill>
          <a:blip r:embed="rId3">
            <a:alphaModFix/>
          </a:blip>
          <a:stretch>
            <a:fillRect/>
          </a:stretch>
        </p:blipFill>
        <p:spPr>
          <a:xfrm>
            <a:off x="152400" y="1461900"/>
            <a:ext cx="7878250" cy="4252750"/>
          </a:xfrm>
          <a:prstGeom prst="rect">
            <a:avLst/>
          </a:prstGeom>
          <a:noFill/>
          <a:ln>
            <a:noFill/>
          </a:ln>
        </p:spPr>
      </p:pic>
      <p:sp>
        <p:nvSpPr>
          <p:cNvPr id="127" name="Google Shape;127;g25ae5e888d0_0_984"/>
          <p:cNvSpPr txBox="1"/>
          <p:nvPr>
            <p:ph idx="1" type="body"/>
          </p:nvPr>
        </p:nvSpPr>
        <p:spPr>
          <a:xfrm>
            <a:off x="7917850" y="1325700"/>
            <a:ext cx="4114200" cy="5014800"/>
          </a:xfrm>
          <a:prstGeom prst="rect">
            <a:avLst/>
          </a:prstGeom>
        </p:spPr>
        <p:txBody>
          <a:bodyPr anchorCtr="0" anchor="t" bIns="45700" lIns="91425" spcFirstLastPara="1" rIns="91425" wrap="square" tIns="45700">
            <a:noAutofit/>
          </a:bodyPr>
          <a:lstStyle/>
          <a:p>
            <a:pPr indent="-307975" lvl="0" marL="457200" rtl="0" algn="l">
              <a:lnSpc>
                <a:spcPct val="90000"/>
              </a:lnSpc>
              <a:spcBef>
                <a:spcPts val="0"/>
              </a:spcBef>
              <a:spcAft>
                <a:spcPts val="0"/>
              </a:spcAft>
              <a:buClr>
                <a:schemeClr val="accent4"/>
              </a:buClr>
              <a:buSzPts val="1250"/>
              <a:buFont typeface="Open Sans"/>
              <a:buChar char="●"/>
            </a:pPr>
            <a:r>
              <a:rPr lang="en-US" sz="1250">
                <a:solidFill>
                  <a:srgbClr val="000000"/>
                </a:solidFill>
              </a:rPr>
              <a:t>This figure shows the distribution of single ancestries reported in different sub counties or towns across Hampshire County. </a:t>
            </a:r>
            <a:endParaRPr sz="1250">
              <a:solidFill>
                <a:srgbClr val="000000"/>
              </a:solidFill>
            </a:endParaRPr>
          </a:p>
          <a:p>
            <a:pPr indent="-307975" lvl="0" marL="457200" rtl="0" algn="l">
              <a:lnSpc>
                <a:spcPct val="90000"/>
              </a:lnSpc>
              <a:spcBef>
                <a:spcPts val="1000"/>
              </a:spcBef>
              <a:spcAft>
                <a:spcPts val="0"/>
              </a:spcAft>
              <a:buClr>
                <a:schemeClr val="accent4"/>
              </a:buClr>
              <a:buSzPts val="1250"/>
              <a:buFont typeface="Arial"/>
              <a:buChar char="●"/>
            </a:pPr>
            <a:r>
              <a:rPr lang="en-US" sz="1250">
                <a:solidFill>
                  <a:srgbClr val="000000"/>
                </a:solidFill>
              </a:rPr>
              <a:t>In Amherst, Haitian ancestries make up the largest percentage at 43% with 92 individuals, followed by Jamaican ancestries with 36% and 76 individuals. </a:t>
            </a:r>
            <a:endParaRPr sz="1250">
              <a:solidFill>
                <a:srgbClr val="000000"/>
              </a:solidFill>
            </a:endParaRPr>
          </a:p>
          <a:p>
            <a:pPr indent="-307975" lvl="0" marL="457200" rtl="0" algn="l">
              <a:lnSpc>
                <a:spcPct val="90000"/>
              </a:lnSpc>
              <a:spcBef>
                <a:spcPts val="1000"/>
              </a:spcBef>
              <a:spcAft>
                <a:spcPts val="0"/>
              </a:spcAft>
              <a:buClr>
                <a:schemeClr val="accent4"/>
              </a:buClr>
              <a:buSzPts val="1250"/>
              <a:buFont typeface="Arial"/>
              <a:buChar char="●"/>
            </a:pPr>
            <a:r>
              <a:rPr lang="en-US" sz="1250">
                <a:solidFill>
                  <a:srgbClr val="000000"/>
                </a:solidFill>
              </a:rPr>
              <a:t>In South Hadley and Northampton, there are Haitian ancestries, with 52% or 14 individuals in South Hadley, and 34% or 27 individuals in North Hampton. These two towns also have Trinidadian and Tobagonian ancestries, with 30% or 8 individuals in South Hadley, and 56% or 44 individuals in Northampton. South Hadley also has 18% or 5 individuals of Barbadian ancestry, and Northampton has 10% or 8 individuals of Jamaican ancestry.</a:t>
            </a:r>
            <a:endParaRPr sz="1250">
              <a:solidFill>
                <a:srgbClr val="000000"/>
              </a:solidFill>
            </a:endParaRPr>
          </a:p>
          <a:p>
            <a:pPr indent="-307975" lvl="0" marL="457200" rtl="0" algn="l">
              <a:lnSpc>
                <a:spcPct val="90000"/>
              </a:lnSpc>
              <a:spcBef>
                <a:spcPts val="1000"/>
              </a:spcBef>
              <a:spcAft>
                <a:spcPts val="0"/>
              </a:spcAft>
              <a:buClr>
                <a:schemeClr val="accent4"/>
              </a:buClr>
              <a:buSzPts val="1250"/>
              <a:buFont typeface="Arial"/>
              <a:buChar char="●"/>
            </a:pPr>
            <a:r>
              <a:rPr lang="en-US" sz="1250">
                <a:solidFill>
                  <a:srgbClr val="000000"/>
                </a:solidFill>
              </a:rPr>
              <a:t>Ware has 54% or 55 individuals with Haitian ancestries, and 35% or 35 individuals of West Indian ancestry. The remaining 11% is made up of 11 individuals of Jamaican ancestry</a:t>
            </a:r>
            <a:endParaRPr sz="1250">
              <a:solidFill>
                <a:srgbClr val="000000"/>
              </a:solidFill>
            </a:endParaRPr>
          </a:p>
          <a:p>
            <a:pPr indent="-307975" lvl="0" marL="457200" rtl="0" algn="l">
              <a:lnSpc>
                <a:spcPct val="90000"/>
              </a:lnSpc>
              <a:spcBef>
                <a:spcPts val="1000"/>
              </a:spcBef>
              <a:spcAft>
                <a:spcPts val="1000"/>
              </a:spcAft>
              <a:buClr>
                <a:schemeClr val="accent4"/>
              </a:buClr>
              <a:buSzPts val="1250"/>
              <a:buFont typeface="Arial"/>
              <a:buChar char="●"/>
            </a:pPr>
            <a:r>
              <a:rPr lang="en-US" sz="1250">
                <a:solidFill>
                  <a:srgbClr val="000000"/>
                </a:solidFill>
              </a:rPr>
              <a:t>Hatfield has 6 reported Guyanese ancestries while Pelham has 1 reported Jamaican ancestry. </a:t>
            </a:r>
            <a:endParaRPr sz="125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2023-07-19T22:09:01Z</dcterms:created>
  <dc:creator>Andrew Sharpe</dc:creator>
</cp:coreProperties>
</file>